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74" r:id="rId4"/>
    <p:sldId id="267" r:id="rId5"/>
    <p:sldId id="268" r:id="rId6"/>
    <p:sldId id="269" r:id="rId7"/>
    <p:sldId id="270" r:id="rId8"/>
    <p:sldId id="271" r:id="rId9"/>
    <p:sldId id="272" r:id="rId10"/>
    <p:sldId id="273" r:id="rId11"/>
    <p:sldId id="277" r:id="rId12"/>
    <p:sldId id="258" r:id="rId13"/>
    <p:sldId id="266" r:id="rId14"/>
    <p:sldId id="275" r:id="rId15"/>
    <p:sldId id="276" r:id="rId16"/>
    <p:sldId id="257" r:id="rId17"/>
    <p:sldId id="260" r:id="rId18"/>
    <p:sldId id="284" r:id="rId19"/>
    <p:sldId id="287" r:id="rId20"/>
    <p:sldId id="285" r:id="rId21"/>
    <p:sldId id="283" r:id="rId22"/>
    <p:sldId id="286" r:id="rId23"/>
    <p:sldId id="289" r:id="rId24"/>
    <p:sldId id="288" r:id="rId25"/>
    <p:sldId id="281" r:id="rId26"/>
    <p:sldId id="279" r:id="rId27"/>
    <p:sldId id="282" r:id="rId28"/>
    <p:sldId id="280" r:id="rId29"/>
    <p:sldId id="294" r:id="rId30"/>
    <p:sldId id="278" r:id="rId31"/>
    <p:sldId id="292" r:id="rId32"/>
    <p:sldId id="293" r:id="rId33"/>
    <p:sldId id="291" r:id="rId34"/>
    <p:sldId id="262" r:id="rId35"/>
    <p:sldId id="290" r:id="rId36"/>
    <p:sldId id="263" r:id="rId37"/>
    <p:sldId id="259" r:id="rId38"/>
    <p:sldId id="26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Rg st="1" end="3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689"/>
    <a:srgbClr val="0A5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p:cViewPr varScale="1">
        <p:scale>
          <a:sx n="124" d="100"/>
          <a:sy n="124" d="100"/>
        </p:scale>
        <p:origin x="112" y="8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062DB-8279-D47D-B1B6-A484F4CE04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4369D3-272D-5545-455A-290F1E10D0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394596-5627-3661-D3D9-0DA68A6997FC}"/>
              </a:ext>
            </a:extLst>
          </p:cNvPr>
          <p:cNvSpPr>
            <a:spLocks noGrp="1"/>
          </p:cNvSpPr>
          <p:nvPr>
            <p:ph type="dt" sz="half" idx="10"/>
          </p:nvPr>
        </p:nvSpPr>
        <p:spPr/>
        <p:txBody>
          <a:bodyPr/>
          <a:lstStyle/>
          <a:p>
            <a:fld id="{D60AEF67-A05D-4542-BA7A-0C8C0B725539}" type="datetimeFigureOut">
              <a:rPr lang="en-US" smtClean="0"/>
              <a:t>7/7/2022</a:t>
            </a:fld>
            <a:endParaRPr lang="en-US"/>
          </a:p>
        </p:txBody>
      </p:sp>
      <p:sp>
        <p:nvSpPr>
          <p:cNvPr id="5" name="Footer Placeholder 4">
            <a:extLst>
              <a:ext uri="{FF2B5EF4-FFF2-40B4-BE49-F238E27FC236}">
                <a16:creationId xmlns:a16="http://schemas.microsoft.com/office/drawing/2014/main" id="{0EB12C7D-B92F-765B-B500-E4DA8A0F9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220A4-D4F6-4147-62FF-20E73E8AD836}"/>
              </a:ext>
            </a:extLst>
          </p:cNvPr>
          <p:cNvSpPr>
            <a:spLocks noGrp="1"/>
          </p:cNvSpPr>
          <p:nvPr>
            <p:ph type="sldNum" sz="quarter" idx="12"/>
          </p:nvPr>
        </p:nvSpPr>
        <p:spPr/>
        <p:txBody>
          <a:bodyPr/>
          <a:lstStyle/>
          <a:p>
            <a:fld id="{FDEC2954-E25C-4AF5-AA2F-BC2867B329F1}" type="slidenum">
              <a:rPr lang="en-US" smtClean="0"/>
              <a:t>‹#›</a:t>
            </a:fld>
            <a:endParaRPr lang="en-US"/>
          </a:p>
        </p:txBody>
      </p:sp>
    </p:spTree>
    <p:extLst>
      <p:ext uri="{BB962C8B-B14F-4D97-AF65-F5344CB8AC3E}">
        <p14:creationId xmlns:p14="http://schemas.microsoft.com/office/powerpoint/2010/main" val="3621597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48AAB-FC1E-72EE-57CA-5524241BAC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2B7624-238B-96BF-6A13-944BCCA229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36CC97-A459-29CF-C899-F5426719F7A2}"/>
              </a:ext>
            </a:extLst>
          </p:cNvPr>
          <p:cNvSpPr>
            <a:spLocks noGrp="1"/>
          </p:cNvSpPr>
          <p:nvPr>
            <p:ph type="dt" sz="half" idx="10"/>
          </p:nvPr>
        </p:nvSpPr>
        <p:spPr/>
        <p:txBody>
          <a:bodyPr/>
          <a:lstStyle/>
          <a:p>
            <a:fld id="{D60AEF67-A05D-4542-BA7A-0C8C0B725539}" type="datetimeFigureOut">
              <a:rPr lang="en-US" smtClean="0"/>
              <a:t>7/7/2022</a:t>
            </a:fld>
            <a:endParaRPr lang="en-US"/>
          </a:p>
        </p:txBody>
      </p:sp>
      <p:sp>
        <p:nvSpPr>
          <p:cNvPr id="5" name="Footer Placeholder 4">
            <a:extLst>
              <a:ext uri="{FF2B5EF4-FFF2-40B4-BE49-F238E27FC236}">
                <a16:creationId xmlns:a16="http://schemas.microsoft.com/office/drawing/2014/main" id="{D052F687-D422-984B-373B-F4FEA244CF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80473-2BD2-DD4C-E2A0-1538040A8DA0}"/>
              </a:ext>
            </a:extLst>
          </p:cNvPr>
          <p:cNvSpPr>
            <a:spLocks noGrp="1"/>
          </p:cNvSpPr>
          <p:nvPr>
            <p:ph type="sldNum" sz="quarter" idx="12"/>
          </p:nvPr>
        </p:nvSpPr>
        <p:spPr/>
        <p:txBody>
          <a:bodyPr/>
          <a:lstStyle/>
          <a:p>
            <a:fld id="{FDEC2954-E25C-4AF5-AA2F-BC2867B329F1}" type="slidenum">
              <a:rPr lang="en-US" smtClean="0"/>
              <a:t>‹#›</a:t>
            </a:fld>
            <a:endParaRPr lang="en-US"/>
          </a:p>
        </p:txBody>
      </p:sp>
    </p:spTree>
    <p:extLst>
      <p:ext uri="{BB962C8B-B14F-4D97-AF65-F5344CB8AC3E}">
        <p14:creationId xmlns:p14="http://schemas.microsoft.com/office/powerpoint/2010/main" val="2552113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613604-1CA4-5888-7455-E674B0DF64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E4E8C4-9522-23FC-50CE-153FF7D3A7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C1FD0-8FD2-7F65-5D7E-6267A11EC8BA}"/>
              </a:ext>
            </a:extLst>
          </p:cNvPr>
          <p:cNvSpPr>
            <a:spLocks noGrp="1"/>
          </p:cNvSpPr>
          <p:nvPr>
            <p:ph type="dt" sz="half" idx="10"/>
          </p:nvPr>
        </p:nvSpPr>
        <p:spPr/>
        <p:txBody>
          <a:bodyPr/>
          <a:lstStyle/>
          <a:p>
            <a:fld id="{D60AEF67-A05D-4542-BA7A-0C8C0B725539}" type="datetimeFigureOut">
              <a:rPr lang="en-US" smtClean="0"/>
              <a:t>7/7/2022</a:t>
            </a:fld>
            <a:endParaRPr lang="en-US"/>
          </a:p>
        </p:txBody>
      </p:sp>
      <p:sp>
        <p:nvSpPr>
          <p:cNvPr id="5" name="Footer Placeholder 4">
            <a:extLst>
              <a:ext uri="{FF2B5EF4-FFF2-40B4-BE49-F238E27FC236}">
                <a16:creationId xmlns:a16="http://schemas.microsoft.com/office/drawing/2014/main" id="{4CECB769-BA2B-F732-A474-F6E8EE6BB1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E22F9E-BC91-3602-7B5D-928CEB59D658}"/>
              </a:ext>
            </a:extLst>
          </p:cNvPr>
          <p:cNvSpPr>
            <a:spLocks noGrp="1"/>
          </p:cNvSpPr>
          <p:nvPr>
            <p:ph type="sldNum" sz="quarter" idx="12"/>
          </p:nvPr>
        </p:nvSpPr>
        <p:spPr/>
        <p:txBody>
          <a:bodyPr/>
          <a:lstStyle/>
          <a:p>
            <a:fld id="{FDEC2954-E25C-4AF5-AA2F-BC2867B329F1}" type="slidenum">
              <a:rPr lang="en-US" smtClean="0"/>
              <a:t>‹#›</a:t>
            </a:fld>
            <a:endParaRPr lang="en-US"/>
          </a:p>
        </p:txBody>
      </p:sp>
    </p:spTree>
    <p:extLst>
      <p:ext uri="{BB962C8B-B14F-4D97-AF65-F5344CB8AC3E}">
        <p14:creationId xmlns:p14="http://schemas.microsoft.com/office/powerpoint/2010/main" val="1942404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7931D-1EA6-E703-F10B-7FFB40D9D5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4499E2-71E3-4FB5-AC37-88DA60E1DC0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259D4-DFF5-E551-A68E-9D9B7F746007}"/>
              </a:ext>
            </a:extLst>
          </p:cNvPr>
          <p:cNvSpPr>
            <a:spLocks noGrp="1"/>
          </p:cNvSpPr>
          <p:nvPr>
            <p:ph type="dt" sz="half" idx="10"/>
          </p:nvPr>
        </p:nvSpPr>
        <p:spPr/>
        <p:txBody>
          <a:bodyPr/>
          <a:lstStyle/>
          <a:p>
            <a:fld id="{D60AEF67-A05D-4542-BA7A-0C8C0B725539}" type="datetimeFigureOut">
              <a:rPr lang="en-US" smtClean="0"/>
              <a:t>7/7/2022</a:t>
            </a:fld>
            <a:endParaRPr lang="en-US"/>
          </a:p>
        </p:txBody>
      </p:sp>
      <p:sp>
        <p:nvSpPr>
          <p:cNvPr id="5" name="Footer Placeholder 4">
            <a:extLst>
              <a:ext uri="{FF2B5EF4-FFF2-40B4-BE49-F238E27FC236}">
                <a16:creationId xmlns:a16="http://schemas.microsoft.com/office/drawing/2014/main" id="{E0F0E33C-502A-0844-CC06-D8A50B266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1AEEF8-48B1-D966-60BE-53CA20B3D139}"/>
              </a:ext>
            </a:extLst>
          </p:cNvPr>
          <p:cNvSpPr>
            <a:spLocks noGrp="1"/>
          </p:cNvSpPr>
          <p:nvPr>
            <p:ph type="sldNum" sz="quarter" idx="12"/>
          </p:nvPr>
        </p:nvSpPr>
        <p:spPr/>
        <p:txBody>
          <a:bodyPr/>
          <a:lstStyle/>
          <a:p>
            <a:fld id="{FDEC2954-E25C-4AF5-AA2F-BC2867B329F1}" type="slidenum">
              <a:rPr lang="en-US" smtClean="0"/>
              <a:t>‹#›</a:t>
            </a:fld>
            <a:endParaRPr lang="en-US"/>
          </a:p>
        </p:txBody>
      </p:sp>
    </p:spTree>
    <p:extLst>
      <p:ext uri="{BB962C8B-B14F-4D97-AF65-F5344CB8AC3E}">
        <p14:creationId xmlns:p14="http://schemas.microsoft.com/office/powerpoint/2010/main" val="3642113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6028D-4F93-8A8C-439A-44AD871099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A817AA5-0CAE-A480-1C76-EDB214C1A8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2989A5-4659-231C-7C76-8E7508A44B17}"/>
              </a:ext>
            </a:extLst>
          </p:cNvPr>
          <p:cNvSpPr>
            <a:spLocks noGrp="1"/>
          </p:cNvSpPr>
          <p:nvPr>
            <p:ph type="dt" sz="half" idx="10"/>
          </p:nvPr>
        </p:nvSpPr>
        <p:spPr/>
        <p:txBody>
          <a:bodyPr/>
          <a:lstStyle/>
          <a:p>
            <a:fld id="{D60AEF67-A05D-4542-BA7A-0C8C0B725539}" type="datetimeFigureOut">
              <a:rPr lang="en-US" smtClean="0"/>
              <a:t>7/7/2022</a:t>
            </a:fld>
            <a:endParaRPr lang="en-US"/>
          </a:p>
        </p:txBody>
      </p:sp>
      <p:sp>
        <p:nvSpPr>
          <p:cNvPr id="5" name="Footer Placeholder 4">
            <a:extLst>
              <a:ext uri="{FF2B5EF4-FFF2-40B4-BE49-F238E27FC236}">
                <a16:creationId xmlns:a16="http://schemas.microsoft.com/office/drawing/2014/main" id="{AE0E8B5B-6207-FEEF-2F66-B8E0A6243F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0EE896-161C-C8C9-F1D1-FA630708BF5F}"/>
              </a:ext>
            </a:extLst>
          </p:cNvPr>
          <p:cNvSpPr>
            <a:spLocks noGrp="1"/>
          </p:cNvSpPr>
          <p:nvPr>
            <p:ph type="sldNum" sz="quarter" idx="12"/>
          </p:nvPr>
        </p:nvSpPr>
        <p:spPr/>
        <p:txBody>
          <a:bodyPr/>
          <a:lstStyle/>
          <a:p>
            <a:fld id="{FDEC2954-E25C-4AF5-AA2F-BC2867B329F1}" type="slidenum">
              <a:rPr lang="en-US" smtClean="0"/>
              <a:t>‹#›</a:t>
            </a:fld>
            <a:endParaRPr lang="en-US"/>
          </a:p>
        </p:txBody>
      </p:sp>
    </p:spTree>
    <p:extLst>
      <p:ext uri="{BB962C8B-B14F-4D97-AF65-F5344CB8AC3E}">
        <p14:creationId xmlns:p14="http://schemas.microsoft.com/office/powerpoint/2010/main" val="3741409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23881-86F0-86DE-C098-E8134CA45B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5C769E-B449-148F-7462-CBD49D5C25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784119-3E4F-50E3-0B65-C415526FBC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5B99B2-BF75-0F79-E359-BA76BA1D2F17}"/>
              </a:ext>
            </a:extLst>
          </p:cNvPr>
          <p:cNvSpPr>
            <a:spLocks noGrp="1"/>
          </p:cNvSpPr>
          <p:nvPr>
            <p:ph type="dt" sz="half" idx="10"/>
          </p:nvPr>
        </p:nvSpPr>
        <p:spPr/>
        <p:txBody>
          <a:bodyPr/>
          <a:lstStyle/>
          <a:p>
            <a:fld id="{D60AEF67-A05D-4542-BA7A-0C8C0B725539}" type="datetimeFigureOut">
              <a:rPr lang="en-US" smtClean="0"/>
              <a:t>7/7/2022</a:t>
            </a:fld>
            <a:endParaRPr lang="en-US"/>
          </a:p>
        </p:txBody>
      </p:sp>
      <p:sp>
        <p:nvSpPr>
          <p:cNvPr id="6" name="Footer Placeholder 5">
            <a:extLst>
              <a:ext uri="{FF2B5EF4-FFF2-40B4-BE49-F238E27FC236}">
                <a16:creationId xmlns:a16="http://schemas.microsoft.com/office/drawing/2014/main" id="{5B6DC87C-625E-84D3-B97F-BB7D5F5540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13EEC3-9D2C-B023-83BE-A049B5487296}"/>
              </a:ext>
            </a:extLst>
          </p:cNvPr>
          <p:cNvSpPr>
            <a:spLocks noGrp="1"/>
          </p:cNvSpPr>
          <p:nvPr>
            <p:ph type="sldNum" sz="quarter" idx="12"/>
          </p:nvPr>
        </p:nvSpPr>
        <p:spPr/>
        <p:txBody>
          <a:bodyPr/>
          <a:lstStyle/>
          <a:p>
            <a:fld id="{FDEC2954-E25C-4AF5-AA2F-BC2867B329F1}" type="slidenum">
              <a:rPr lang="en-US" smtClean="0"/>
              <a:t>‹#›</a:t>
            </a:fld>
            <a:endParaRPr lang="en-US"/>
          </a:p>
        </p:txBody>
      </p:sp>
    </p:spTree>
    <p:extLst>
      <p:ext uri="{BB962C8B-B14F-4D97-AF65-F5344CB8AC3E}">
        <p14:creationId xmlns:p14="http://schemas.microsoft.com/office/powerpoint/2010/main" val="784997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494E1-A5A8-3268-B051-9984BE174A9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CA7F94-B917-AA1A-327B-C36FB541B8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27ECE4-3810-0AFA-B5B2-DFB4A4CD5C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92ADEE-AF34-39D6-3F87-80F9A52B94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493B72-A1BD-DB0A-5F0B-319FD7CA1C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4C7C94-A086-1620-5F09-92E7035916D7}"/>
              </a:ext>
            </a:extLst>
          </p:cNvPr>
          <p:cNvSpPr>
            <a:spLocks noGrp="1"/>
          </p:cNvSpPr>
          <p:nvPr>
            <p:ph type="dt" sz="half" idx="10"/>
          </p:nvPr>
        </p:nvSpPr>
        <p:spPr/>
        <p:txBody>
          <a:bodyPr/>
          <a:lstStyle/>
          <a:p>
            <a:fld id="{D60AEF67-A05D-4542-BA7A-0C8C0B725539}" type="datetimeFigureOut">
              <a:rPr lang="en-US" smtClean="0"/>
              <a:t>7/7/2022</a:t>
            </a:fld>
            <a:endParaRPr lang="en-US"/>
          </a:p>
        </p:txBody>
      </p:sp>
      <p:sp>
        <p:nvSpPr>
          <p:cNvPr id="8" name="Footer Placeholder 7">
            <a:extLst>
              <a:ext uri="{FF2B5EF4-FFF2-40B4-BE49-F238E27FC236}">
                <a16:creationId xmlns:a16="http://schemas.microsoft.com/office/drawing/2014/main" id="{2C81EC4C-B3E2-993D-DCAC-D53FBB83E5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7A2AF2-E5AC-856D-54AC-0EDE2C4246DB}"/>
              </a:ext>
            </a:extLst>
          </p:cNvPr>
          <p:cNvSpPr>
            <a:spLocks noGrp="1"/>
          </p:cNvSpPr>
          <p:nvPr>
            <p:ph type="sldNum" sz="quarter" idx="12"/>
          </p:nvPr>
        </p:nvSpPr>
        <p:spPr/>
        <p:txBody>
          <a:bodyPr/>
          <a:lstStyle/>
          <a:p>
            <a:fld id="{FDEC2954-E25C-4AF5-AA2F-BC2867B329F1}" type="slidenum">
              <a:rPr lang="en-US" smtClean="0"/>
              <a:t>‹#›</a:t>
            </a:fld>
            <a:endParaRPr lang="en-US"/>
          </a:p>
        </p:txBody>
      </p:sp>
    </p:spTree>
    <p:extLst>
      <p:ext uri="{BB962C8B-B14F-4D97-AF65-F5344CB8AC3E}">
        <p14:creationId xmlns:p14="http://schemas.microsoft.com/office/powerpoint/2010/main" val="702014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75B74-0AB8-8C35-0940-12D83EFB28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055A51-04F6-3AFA-7CDA-641BA572D9DC}"/>
              </a:ext>
            </a:extLst>
          </p:cNvPr>
          <p:cNvSpPr>
            <a:spLocks noGrp="1"/>
          </p:cNvSpPr>
          <p:nvPr>
            <p:ph type="dt" sz="half" idx="10"/>
          </p:nvPr>
        </p:nvSpPr>
        <p:spPr/>
        <p:txBody>
          <a:bodyPr/>
          <a:lstStyle/>
          <a:p>
            <a:fld id="{D60AEF67-A05D-4542-BA7A-0C8C0B725539}" type="datetimeFigureOut">
              <a:rPr lang="en-US" smtClean="0"/>
              <a:t>7/7/2022</a:t>
            </a:fld>
            <a:endParaRPr lang="en-US"/>
          </a:p>
        </p:txBody>
      </p:sp>
      <p:sp>
        <p:nvSpPr>
          <p:cNvPr id="4" name="Footer Placeholder 3">
            <a:extLst>
              <a:ext uri="{FF2B5EF4-FFF2-40B4-BE49-F238E27FC236}">
                <a16:creationId xmlns:a16="http://schemas.microsoft.com/office/drawing/2014/main" id="{24CAF28C-4A2A-8A94-57D6-0C039E8447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565D8B-1173-589C-959A-17EC979AE9C7}"/>
              </a:ext>
            </a:extLst>
          </p:cNvPr>
          <p:cNvSpPr>
            <a:spLocks noGrp="1"/>
          </p:cNvSpPr>
          <p:nvPr>
            <p:ph type="sldNum" sz="quarter" idx="12"/>
          </p:nvPr>
        </p:nvSpPr>
        <p:spPr/>
        <p:txBody>
          <a:bodyPr/>
          <a:lstStyle/>
          <a:p>
            <a:fld id="{FDEC2954-E25C-4AF5-AA2F-BC2867B329F1}" type="slidenum">
              <a:rPr lang="en-US" smtClean="0"/>
              <a:t>‹#›</a:t>
            </a:fld>
            <a:endParaRPr lang="en-US"/>
          </a:p>
        </p:txBody>
      </p:sp>
    </p:spTree>
    <p:extLst>
      <p:ext uri="{BB962C8B-B14F-4D97-AF65-F5344CB8AC3E}">
        <p14:creationId xmlns:p14="http://schemas.microsoft.com/office/powerpoint/2010/main" val="2136865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BBFADC-AB26-0331-0502-823E1BC0ED46}"/>
              </a:ext>
            </a:extLst>
          </p:cNvPr>
          <p:cNvSpPr>
            <a:spLocks noGrp="1"/>
          </p:cNvSpPr>
          <p:nvPr>
            <p:ph type="dt" sz="half" idx="10"/>
          </p:nvPr>
        </p:nvSpPr>
        <p:spPr/>
        <p:txBody>
          <a:bodyPr/>
          <a:lstStyle/>
          <a:p>
            <a:fld id="{D60AEF67-A05D-4542-BA7A-0C8C0B725539}" type="datetimeFigureOut">
              <a:rPr lang="en-US" smtClean="0"/>
              <a:t>7/7/2022</a:t>
            </a:fld>
            <a:endParaRPr lang="en-US"/>
          </a:p>
        </p:txBody>
      </p:sp>
      <p:sp>
        <p:nvSpPr>
          <p:cNvPr id="3" name="Footer Placeholder 2">
            <a:extLst>
              <a:ext uri="{FF2B5EF4-FFF2-40B4-BE49-F238E27FC236}">
                <a16:creationId xmlns:a16="http://schemas.microsoft.com/office/drawing/2014/main" id="{83E40D8A-CE3E-621C-47AF-A79A5FF36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DF5D51-FEDB-1E23-F989-B263869433E4}"/>
              </a:ext>
            </a:extLst>
          </p:cNvPr>
          <p:cNvSpPr>
            <a:spLocks noGrp="1"/>
          </p:cNvSpPr>
          <p:nvPr>
            <p:ph type="sldNum" sz="quarter" idx="12"/>
          </p:nvPr>
        </p:nvSpPr>
        <p:spPr/>
        <p:txBody>
          <a:bodyPr/>
          <a:lstStyle/>
          <a:p>
            <a:fld id="{FDEC2954-E25C-4AF5-AA2F-BC2867B329F1}" type="slidenum">
              <a:rPr lang="en-US" smtClean="0"/>
              <a:t>‹#›</a:t>
            </a:fld>
            <a:endParaRPr lang="en-US"/>
          </a:p>
        </p:txBody>
      </p:sp>
    </p:spTree>
    <p:extLst>
      <p:ext uri="{BB962C8B-B14F-4D97-AF65-F5344CB8AC3E}">
        <p14:creationId xmlns:p14="http://schemas.microsoft.com/office/powerpoint/2010/main" val="3207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84F3B0-9C08-6B9B-9243-2E4CC0A077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B15280-9DE9-BF3E-B080-3A3C269BA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E784DC-8310-5817-B233-4817ADC4F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560455-F8DA-C7C4-2EC1-9CBB3201C481}"/>
              </a:ext>
            </a:extLst>
          </p:cNvPr>
          <p:cNvSpPr>
            <a:spLocks noGrp="1"/>
          </p:cNvSpPr>
          <p:nvPr>
            <p:ph type="dt" sz="half" idx="10"/>
          </p:nvPr>
        </p:nvSpPr>
        <p:spPr/>
        <p:txBody>
          <a:bodyPr/>
          <a:lstStyle/>
          <a:p>
            <a:fld id="{D60AEF67-A05D-4542-BA7A-0C8C0B725539}" type="datetimeFigureOut">
              <a:rPr lang="en-US" smtClean="0"/>
              <a:t>7/7/2022</a:t>
            </a:fld>
            <a:endParaRPr lang="en-US"/>
          </a:p>
        </p:txBody>
      </p:sp>
      <p:sp>
        <p:nvSpPr>
          <p:cNvPr id="6" name="Footer Placeholder 5">
            <a:extLst>
              <a:ext uri="{FF2B5EF4-FFF2-40B4-BE49-F238E27FC236}">
                <a16:creationId xmlns:a16="http://schemas.microsoft.com/office/drawing/2014/main" id="{BA1E68FE-052B-2CE8-B6F3-B6CD46231E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049B9D-09A8-8EA8-FD41-64EF6318083D}"/>
              </a:ext>
            </a:extLst>
          </p:cNvPr>
          <p:cNvSpPr>
            <a:spLocks noGrp="1"/>
          </p:cNvSpPr>
          <p:nvPr>
            <p:ph type="sldNum" sz="quarter" idx="12"/>
          </p:nvPr>
        </p:nvSpPr>
        <p:spPr/>
        <p:txBody>
          <a:bodyPr/>
          <a:lstStyle/>
          <a:p>
            <a:fld id="{FDEC2954-E25C-4AF5-AA2F-BC2867B329F1}" type="slidenum">
              <a:rPr lang="en-US" smtClean="0"/>
              <a:t>‹#›</a:t>
            </a:fld>
            <a:endParaRPr lang="en-US"/>
          </a:p>
        </p:txBody>
      </p:sp>
    </p:spTree>
    <p:extLst>
      <p:ext uri="{BB962C8B-B14F-4D97-AF65-F5344CB8AC3E}">
        <p14:creationId xmlns:p14="http://schemas.microsoft.com/office/powerpoint/2010/main" val="284701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9505F-6EB7-90F4-C07C-B926D8AA5B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2FEB62-F606-87D5-2C19-BE47B8DDFF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7E2ACF-10EE-02B1-2281-D9AFDA1EEF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24519A-922F-0C11-3C2E-F420C5D58D4C}"/>
              </a:ext>
            </a:extLst>
          </p:cNvPr>
          <p:cNvSpPr>
            <a:spLocks noGrp="1"/>
          </p:cNvSpPr>
          <p:nvPr>
            <p:ph type="dt" sz="half" idx="10"/>
          </p:nvPr>
        </p:nvSpPr>
        <p:spPr/>
        <p:txBody>
          <a:bodyPr/>
          <a:lstStyle/>
          <a:p>
            <a:fld id="{D60AEF67-A05D-4542-BA7A-0C8C0B725539}" type="datetimeFigureOut">
              <a:rPr lang="en-US" smtClean="0"/>
              <a:t>7/7/2022</a:t>
            </a:fld>
            <a:endParaRPr lang="en-US"/>
          </a:p>
        </p:txBody>
      </p:sp>
      <p:sp>
        <p:nvSpPr>
          <p:cNvPr id="6" name="Footer Placeholder 5">
            <a:extLst>
              <a:ext uri="{FF2B5EF4-FFF2-40B4-BE49-F238E27FC236}">
                <a16:creationId xmlns:a16="http://schemas.microsoft.com/office/drawing/2014/main" id="{A66A6BEC-AEDA-C46B-24E6-E3960D26A5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2B64EC-4762-3AFA-E446-8BA63E3313AC}"/>
              </a:ext>
            </a:extLst>
          </p:cNvPr>
          <p:cNvSpPr>
            <a:spLocks noGrp="1"/>
          </p:cNvSpPr>
          <p:nvPr>
            <p:ph type="sldNum" sz="quarter" idx="12"/>
          </p:nvPr>
        </p:nvSpPr>
        <p:spPr/>
        <p:txBody>
          <a:bodyPr/>
          <a:lstStyle/>
          <a:p>
            <a:fld id="{FDEC2954-E25C-4AF5-AA2F-BC2867B329F1}" type="slidenum">
              <a:rPr lang="en-US" smtClean="0"/>
              <a:t>‹#›</a:t>
            </a:fld>
            <a:endParaRPr lang="en-US"/>
          </a:p>
        </p:txBody>
      </p:sp>
    </p:spTree>
    <p:extLst>
      <p:ext uri="{BB962C8B-B14F-4D97-AF65-F5344CB8AC3E}">
        <p14:creationId xmlns:p14="http://schemas.microsoft.com/office/powerpoint/2010/main" val="3490474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6A3B6-9DC8-F008-76BF-68F276E303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2ABC34-E622-9D81-A32E-E531C1AAFD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7BCBAD-A7EF-11F4-4D49-99780A6799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0AEF67-A05D-4542-BA7A-0C8C0B725539}" type="datetimeFigureOut">
              <a:rPr lang="en-US" smtClean="0"/>
              <a:t>7/7/2022</a:t>
            </a:fld>
            <a:endParaRPr lang="en-US"/>
          </a:p>
        </p:txBody>
      </p:sp>
      <p:sp>
        <p:nvSpPr>
          <p:cNvPr id="5" name="Footer Placeholder 4">
            <a:extLst>
              <a:ext uri="{FF2B5EF4-FFF2-40B4-BE49-F238E27FC236}">
                <a16:creationId xmlns:a16="http://schemas.microsoft.com/office/drawing/2014/main" id="{091230AE-DA91-CB94-4B62-E070E8E609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4EB1749-EF54-5A9B-4ACD-C14ABAC2D8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C2954-E25C-4AF5-AA2F-BC2867B329F1}" type="slidenum">
              <a:rPr lang="en-US" smtClean="0"/>
              <a:t>‹#›</a:t>
            </a:fld>
            <a:endParaRPr lang="en-US"/>
          </a:p>
        </p:txBody>
      </p:sp>
    </p:spTree>
    <p:extLst>
      <p:ext uri="{BB962C8B-B14F-4D97-AF65-F5344CB8AC3E}">
        <p14:creationId xmlns:p14="http://schemas.microsoft.com/office/powerpoint/2010/main" val="2382606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openclipart.org/detail/20377"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5477024" y="0"/>
            <a:ext cx="5833787" cy="2919687"/>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noRot="1" noMove="1" noResize="1" noEditPoints="1" noAdjustHandles="1" noChangeArrowheads="1" noChangeShapeType="1"/>
          </p:cNvSpPr>
          <p:nvPr>
            <p:ph type="subTitle" idx="1"/>
          </p:nvPr>
        </p:nvSpPr>
        <p:spPr>
          <a:xfrm>
            <a:off x="63883" y="3123651"/>
            <a:ext cx="12002110" cy="504825"/>
          </a:xfrm>
        </p:spPr>
        <p:txBody>
          <a:bodyPr>
            <a:normAutofit fontScale="92500"/>
          </a:bodyPr>
          <a:lstStyle/>
          <a:p>
            <a:pPr algn="r"/>
            <a:r>
              <a:rPr lang="en-US" sz="1800" dirty="0">
                <a:solidFill>
                  <a:srgbClr val="FFFFFF"/>
                </a:solidFill>
              </a:rPr>
              <a:t>Highlights of Agreement between MTA NYCT/ SIRTOA &amp; SMART Local 1440      CONTRACT TERM February 16, 2017 – August 31 ,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63882" y="178279"/>
            <a:ext cx="7050584" cy="2679220"/>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357" y="4160397"/>
            <a:ext cx="3438949" cy="2288464"/>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6499" y="4082833"/>
            <a:ext cx="3094412" cy="2320809"/>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1" y="2982145"/>
            <a:ext cx="6605883"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484817" y="2055528"/>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	AFL &amp; CIO</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3490" y="4296323"/>
            <a:ext cx="2095500" cy="2095500"/>
          </a:xfrm>
          <a:prstGeom prst="rect">
            <a:avLst/>
          </a:prstGeom>
        </p:spPr>
      </p:pic>
    </p:spTree>
    <p:extLst>
      <p:ext uri="{BB962C8B-B14F-4D97-AF65-F5344CB8AC3E}">
        <p14:creationId xmlns:p14="http://schemas.microsoft.com/office/powerpoint/2010/main" val="30080017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10872" y="202151"/>
            <a:ext cx="4811821" cy="2211256"/>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88906" y="2334061"/>
            <a:ext cx="5833787" cy="504825"/>
          </a:xfrm>
        </p:spPr>
        <p:txBody>
          <a:bodyPr>
            <a:normAutofit/>
          </a:bodyPr>
          <a:lstStyle/>
          <a:p>
            <a:pPr algn="r"/>
            <a:r>
              <a:rPr lang="en-US" sz="1800" dirty="0">
                <a:solidFill>
                  <a:srgbClr val="FFFFFF"/>
                </a:solidFill>
              </a:rPr>
              <a:t>CONTRACT TERM February 16,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3002569" y="2564712"/>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453214BD-D455-F5CA-C711-99287D5D2928}"/>
              </a:ext>
            </a:extLst>
          </p:cNvPr>
          <p:cNvSpPr/>
          <p:nvPr/>
        </p:nvSpPr>
        <p:spPr>
          <a:xfrm>
            <a:off x="22431" y="2419823"/>
            <a:ext cx="524207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HEALTH BENEFITS</a:t>
            </a:r>
          </a:p>
        </p:txBody>
      </p:sp>
      <p:sp>
        <p:nvSpPr>
          <p:cNvPr id="6" name="TextBox 5">
            <a:extLst>
              <a:ext uri="{FF2B5EF4-FFF2-40B4-BE49-F238E27FC236}">
                <a16:creationId xmlns:a16="http://schemas.microsoft.com/office/drawing/2014/main" id="{A23C4D3C-5D1C-B7AB-F3AA-6FCEFE608B1D}"/>
              </a:ext>
            </a:extLst>
          </p:cNvPr>
          <p:cNvSpPr txBox="1"/>
          <p:nvPr/>
        </p:nvSpPr>
        <p:spPr>
          <a:xfrm>
            <a:off x="893967" y="3674045"/>
            <a:ext cx="11212871" cy="2585323"/>
          </a:xfrm>
          <a:prstGeom prst="rect">
            <a:avLst/>
          </a:prstGeom>
          <a:noFill/>
        </p:spPr>
        <p:txBody>
          <a:bodyPr wrap="square" rtlCol="0">
            <a:spAutoFit/>
          </a:bodyPr>
          <a:lstStyle/>
          <a:p>
            <a:pPr marL="285750" indent="-285750">
              <a:buFont typeface="Wingdings" panose="05000000000000000000" pitchFamily="2" charset="2"/>
              <a:buChar char="Ø"/>
            </a:pPr>
            <a:r>
              <a:rPr lang="en-US" dirty="0"/>
              <a:t>Continued Medical coverage thru the NYCT/ Represented Hourly Employee Benefits Plan ( TWU Local 100 ) AETNA</a:t>
            </a:r>
          </a:p>
          <a:p>
            <a:pPr marL="285750" indent="-285750">
              <a:buFont typeface="Wingdings" panose="05000000000000000000" pitchFamily="2" charset="2"/>
              <a:buChar char="Ø"/>
            </a:pPr>
            <a:r>
              <a:rPr lang="en-US" dirty="0"/>
              <a:t>Nation wide In-Network Coverage </a:t>
            </a:r>
          </a:p>
          <a:p>
            <a:pPr marL="285750" indent="-285750">
              <a:buFont typeface="Wingdings" panose="05000000000000000000" pitchFamily="2" charset="2"/>
              <a:buChar char="Ø"/>
            </a:pPr>
            <a:r>
              <a:rPr lang="en-US" dirty="0"/>
              <a:t>Co-pays: 	</a:t>
            </a:r>
          </a:p>
          <a:p>
            <a:pPr marL="1200150" lvl="2" indent="-285750">
              <a:buFont typeface="Wingdings" panose="05000000000000000000" pitchFamily="2" charset="2"/>
              <a:buChar char="v"/>
            </a:pPr>
            <a:r>
              <a:rPr lang="en-US" dirty="0"/>
              <a:t>Emergency Room Visits –  $ 100.00 ( </a:t>
            </a:r>
            <a:r>
              <a:rPr lang="en-US" i="1" dirty="0"/>
              <a:t>Waived if admitted to the Hospital </a:t>
            </a:r>
            <a:r>
              <a:rPr lang="en-US" dirty="0"/>
              <a:t>)</a:t>
            </a:r>
          </a:p>
          <a:p>
            <a:pPr marL="1200150" lvl="2" indent="-285750">
              <a:buFont typeface="Wingdings" panose="05000000000000000000" pitchFamily="2" charset="2"/>
              <a:buChar char="v"/>
            </a:pPr>
            <a:r>
              <a:rPr lang="en-US" dirty="0"/>
              <a:t>Generic Brand Prescription - $ 0.00</a:t>
            </a:r>
          </a:p>
          <a:p>
            <a:pPr marL="1200150" lvl="2" indent="-285750">
              <a:buFont typeface="Wingdings" panose="05000000000000000000" pitchFamily="2" charset="2"/>
              <a:buChar char="v"/>
            </a:pPr>
            <a:r>
              <a:rPr lang="en-US" dirty="0"/>
              <a:t>Brand Name Prescriptions – $ 20.00</a:t>
            </a:r>
          </a:p>
          <a:p>
            <a:pPr marL="1200150" lvl="2" indent="-285750">
              <a:buFont typeface="Wingdings" panose="05000000000000000000" pitchFamily="2" charset="2"/>
              <a:buChar char="v"/>
            </a:pPr>
            <a:r>
              <a:rPr lang="en-US" dirty="0"/>
              <a:t>Non- Formulary Prescriptions - $ 40.00</a:t>
            </a:r>
          </a:p>
          <a:p>
            <a:pPr marL="1200150" lvl="2" indent="-285750">
              <a:buFont typeface="Wingdings" panose="05000000000000000000" pitchFamily="2" charset="2"/>
              <a:buChar char="v"/>
            </a:pPr>
            <a:endParaRPr lang="en-US" dirty="0"/>
          </a:p>
          <a:p>
            <a:pPr marL="285750" indent="-285750">
              <a:buFont typeface="Wingdings" panose="05000000000000000000" pitchFamily="2" charset="2"/>
              <a:buChar char="Ø"/>
            </a:pPr>
            <a:endParaRPr lang="en-US" dirty="0"/>
          </a:p>
        </p:txBody>
      </p:sp>
      <p:sp>
        <p:nvSpPr>
          <p:cNvPr id="8" name="TextBox 7">
            <a:extLst>
              <a:ext uri="{FF2B5EF4-FFF2-40B4-BE49-F238E27FC236}">
                <a16:creationId xmlns:a16="http://schemas.microsoft.com/office/drawing/2014/main" id="{C1AA63B2-D392-34F6-70E2-1B10D17DDEF9}"/>
              </a:ext>
            </a:extLst>
          </p:cNvPr>
          <p:cNvSpPr txBox="1"/>
          <p:nvPr/>
        </p:nvSpPr>
        <p:spPr>
          <a:xfrm>
            <a:off x="1212852" y="3316297"/>
            <a:ext cx="8261108" cy="369332"/>
          </a:xfrm>
          <a:prstGeom prst="rect">
            <a:avLst/>
          </a:prstGeom>
          <a:noFill/>
        </p:spPr>
        <p:txBody>
          <a:bodyPr wrap="none" rtlCol="0">
            <a:spAutoFit/>
          </a:bodyPr>
          <a:lstStyle/>
          <a:p>
            <a:r>
              <a:rPr lang="en-US" b="1" dirty="0"/>
              <a:t>MEDICAL : NO INCREASE TO EMPLOYEE MONTHLY DEDUCTIONS OR CONTRIBUTIONS</a:t>
            </a:r>
          </a:p>
        </p:txBody>
      </p:sp>
    </p:spTree>
    <p:extLst>
      <p:ext uri="{BB962C8B-B14F-4D97-AF65-F5344CB8AC3E}">
        <p14:creationId xmlns:p14="http://schemas.microsoft.com/office/powerpoint/2010/main" val="3150121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10872" y="202151"/>
            <a:ext cx="4811821" cy="2211256"/>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88906" y="2334061"/>
            <a:ext cx="5833787" cy="504825"/>
          </a:xfrm>
        </p:spPr>
        <p:txBody>
          <a:bodyPr>
            <a:normAutofit/>
          </a:bodyPr>
          <a:lstStyle/>
          <a:p>
            <a:pPr algn="r"/>
            <a:r>
              <a:rPr lang="en-US" sz="1800" dirty="0">
                <a:solidFill>
                  <a:srgbClr val="FFFFFF"/>
                </a:solidFill>
              </a:rPr>
              <a:t>CONTRACT TERM FEBRUARY 16, 2017 – August 31 ,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3002569" y="2564712"/>
            <a:ext cx="6097022" cy="646331"/>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b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5689"/>
                </a:solidFill>
                <a:effectLst/>
                <a:uLnTx/>
                <a:uFillTx/>
                <a:latin typeface="Arial Black" panose="020B0A04020102020204" pitchFamily="34" charset="0"/>
                <a:ea typeface="+mn-ea"/>
                <a:cs typeface="+mn-cs"/>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453214BD-D455-F5CA-C711-99287D5D2928}"/>
              </a:ext>
            </a:extLst>
          </p:cNvPr>
          <p:cNvSpPr/>
          <p:nvPr/>
        </p:nvSpPr>
        <p:spPr>
          <a:xfrm>
            <a:off x="98192" y="2449858"/>
            <a:ext cx="5242077" cy="92333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HEALTH BENEFITS</a:t>
            </a:r>
          </a:p>
        </p:txBody>
      </p:sp>
      <p:sp>
        <p:nvSpPr>
          <p:cNvPr id="8" name="TextBox 7">
            <a:extLst>
              <a:ext uri="{FF2B5EF4-FFF2-40B4-BE49-F238E27FC236}">
                <a16:creationId xmlns:a16="http://schemas.microsoft.com/office/drawing/2014/main" id="{C36AD0BA-1587-29D5-4E21-DC8646E79722}"/>
              </a:ext>
            </a:extLst>
          </p:cNvPr>
          <p:cNvSpPr txBox="1"/>
          <p:nvPr/>
        </p:nvSpPr>
        <p:spPr>
          <a:xfrm>
            <a:off x="921218" y="3280604"/>
            <a:ext cx="11228218" cy="2031325"/>
          </a:xfrm>
          <a:prstGeom prst="rect">
            <a:avLst/>
          </a:prstGeom>
          <a:noFill/>
        </p:spPr>
        <p:txBody>
          <a:bodyPr wrap="square" rtlCol="0">
            <a:spAutoFit/>
          </a:bodyPr>
          <a:lstStyle/>
          <a:p>
            <a:r>
              <a:rPr lang="en-US" b="1" dirty="0"/>
              <a:t>DENTAL &amp; OPTICAL CONTRIBUTIONS INCREASED: 23%  ($ 6.50/ month. )</a:t>
            </a:r>
          </a:p>
          <a:p>
            <a:endParaRPr lang="en-US" b="1" dirty="0"/>
          </a:p>
          <a:p>
            <a:pPr marL="285750" indent="-285750">
              <a:buFont typeface="Wingdings" panose="05000000000000000000" pitchFamily="2" charset="2"/>
              <a:buChar char="Ø"/>
            </a:pPr>
            <a:r>
              <a:rPr lang="en-US" dirty="0"/>
              <a:t>Effective July 1, 2019 The Authority will increase the monthly defined benefit contribution for Dental &amp; Optical coverage by $ 2.50 per active employee per month.</a:t>
            </a:r>
          </a:p>
          <a:p>
            <a:endParaRPr lang="en-US" dirty="0"/>
          </a:p>
          <a:p>
            <a:pPr marL="285750" indent="-285750">
              <a:buFont typeface="Wingdings" panose="05000000000000000000" pitchFamily="2" charset="2"/>
              <a:buChar char="Ø"/>
            </a:pPr>
            <a:r>
              <a:rPr lang="en-US" dirty="0"/>
              <a:t>Effective January 1, 2023, The Authority will increase the monthly defined benefit contribution for Dental &amp; Optical coverage by an additional $ 4.00 per month per active employee. </a:t>
            </a:r>
          </a:p>
        </p:txBody>
      </p:sp>
    </p:spTree>
    <p:extLst>
      <p:ext uri="{BB962C8B-B14F-4D97-AF65-F5344CB8AC3E}">
        <p14:creationId xmlns:p14="http://schemas.microsoft.com/office/powerpoint/2010/main" val="4244225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1319" y="40339"/>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2981331"/>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1144F80D-1ADC-EF61-22FB-B4419C5BC8BB}"/>
              </a:ext>
            </a:extLst>
          </p:cNvPr>
          <p:cNvSpPr/>
          <p:nvPr/>
        </p:nvSpPr>
        <p:spPr>
          <a:xfrm>
            <a:off x="188262" y="2609804"/>
            <a:ext cx="9272538" cy="1754326"/>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LINE OF DUTY/ ACTIVE SERVICE </a:t>
            </a:r>
          </a:p>
          <a:p>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DEATH BENEFIT</a:t>
            </a:r>
          </a:p>
        </p:txBody>
      </p:sp>
      <p:sp>
        <p:nvSpPr>
          <p:cNvPr id="6" name="TextBox 5">
            <a:extLst>
              <a:ext uri="{FF2B5EF4-FFF2-40B4-BE49-F238E27FC236}">
                <a16:creationId xmlns:a16="http://schemas.microsoft.com/office/drawing/2014/main" id="{54FDECDF-4D5B-683F-EC69-6AA4899FEE0B}"/>
              </a:ext>
            </a:extLst>
          </p:cNvPr>
          <p:cNvSpPr txBox="1"/>
          <p:nvPr/>
        </p:nvSpPr>
        <p:spPr>
          <a:xfrm>
            <a:off x="1479888" y="4307324"/>
            <a:ext cx="10989533" cy="984885"/>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The Active Service Death Benefit shall be increased to $ 50,000.00 </a:t>
            </a:r>
          </a:p>
          <a:p>
            <a:endParaRPr lang="en-US" dirty="0"/>
          </a:p>
          <a:p>
            <a:pPr marL="285750" indent="-285750">
              <a:buFont typeface="Wingdings" panose="05000000000000000000" pitchFamily="2" charset="2"/>
              <a:buChar char="Ø"/>
            </a:pPr>
            <a:r>
              <a:rPr lang="en-US" sz="2000" dirty="0"/>
              <a:t>The Line Of Duty Death Benefit shall be increased to $ 500,000.00</a:t>
            </a:r>
          </a:p>
        </p:txBody>
      </p:sp>
    </p:spTree>
    <p:extLst>
      <p:ext uri="{BB962C8B-B14F-4D97-AF65-F5344CB8AC3E}">
        <p14:creationId xmlns:p14="http://schemas.microsoft.com/office/powerpoint/2010/main" val="4228927015"/>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10872" y="202151"/>
            <a:ext cx="4811821" cy="2211256"/>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88906" y="2334061"/>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2981331"/>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E2560A91-D990-0BEF-91AA-8EAA7AC00BAC}"/>
              </a:ext>
            </a:extLst>
          </p:cNvPr>
          <p:cNvSpPr/>
          <p:nvPr/>
        </p:nvSpPr>
        <p:spPr>
          <a:xfrm>
            <a:off x="403127" y="2395834"/>
            <a:ext cx="297735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AVA DAYS</a:t>
            </a:r>
          </a:p>
        </p:txBody>
      </p:sp>
      <p:sp>
        <p:nvSpPr>
          <p:cNvPr id="6" name="TextBox 5">
            <a:extLst>
              <a:ext uri="{FF2B5EF4-FFF2-40B4-BE49-F238E27FC236}">
                <a16:creationId xmlns:a16="http://schemas.microsoft.com/office/drawing/2014/main" id="{E4AE06EB-A313-900D-0A37-B7C7C7F770F5}"/>
              </a:ext>
            </a:extLst>
          </p:cNvPr>
          <p:cNvSpPr txBox="1"/>
          <p:nvPr/>
        </p:nvSpPr>
        <p:spPr>
          <a:xfrm>
            <a:off x="856114" y="4328778"/>
            <a:ext cx="10989534" cy="830997"/>
          </a:xfrm>
          <a:prstGeom prst="rect">
            <a:avLst/>
          </a:prstGeom>
          <a:noFill/>
        </p:spPr>
        <p:txBody>
          <a:bodyPr wrap="square" rtlCol="0">
            <a:spAutoFit/>
          </a:bodyPr>
          <a:lstStyle/>
          <a:p>
            <a:r>
              <a:rPr lang="en-US" dirty="0"/>
              <a:t>	</a:t>
            </a:r>
            <a:r>
              <a:rPr lang="en-US" sz="2400" dirty="0"/>
              <a:t>The maximum accrual for AVA bank shall be increased from four (4) days to six  (6) days.  </a:t>
            </a:r>
            <a:endParaRPr lang="en-US" dirty="0"/>
          </a:p>
        </p:txBody>
      </p:sp>
    </p:spTree>
    <p:extLst>
      <p:ext uri="{BB962C8B-B14F-4D97-AF65-F5344CB8AC3E}">
        <p14:creationId xmlns:p14="http://schemas.microsoft.com/office/powerpoint/2010/main" val="24358263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10872" y="202151"/>
            <a:ext cx="4811821" cy="2211256"/>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88906" y="2334061"/>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3902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014204" y="2890324"/>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188262" y="1745630"/>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17" name="TextBox 16">
            <a:extLst>
              <a:ext uri="{FF2B5EF4-FFF2-40B4-BE49-F238E27FC236}">
                <a16:creationId xmlns:a16="http://schemas.microsoft.com/office/drawing/2014/main" id="{8274E169-D321-0695-B151-86A21E2A1305}"/>
              </a:ext>
            </a:extLst>
          </p:cNvPr>
          <p:cNvSpPr txBox="1"/>
          <p:nvPr/>
        </p:nvSpPr>
        <p:spPr>
          <a:xfrm>
            <a:off x="3464786" y="3341134"/>
            <a:ext cx="6300158" cy="2246769"/>
          </a:xfrm>
          <a:prstGeom prst="rect">
            <a:avLst/>
          </a:prstGeom>
          <a:noFill/>
        </p:spPr>
        <p:txBody>
          <a:bodyPr wrap="square">
            <a:spAutoFit/>
          </a:bodyPr>
          <a:lstStyle/>
          <a:p>
            <a:pPr>
              <a:buFont typeface="Wingdings" pitchFamily="2" charset="2"/>
              <a:buChar char="Ø"/>
            </a:pPr>
            <a:r>
              <a:rPr lang="en-US" sz="1800" dirty="0">
                <a:solidFill>
                  <a:schemeClr val="tx1"/>
                </a:solidFill>
              </a:rPr>
              <a:t> </a:t>
            </a:r>
            <a:r>
              <a:rPr lang="en-US" sz="2000" dirty="0">
                <a:solidFill>
                  <a:schemeClr val="tx1"/>
                </a:solidFill>
              </a:rPr>
              <a:t>Effective Jan. 1</a:t>
            </a:r>
            <a:r>
              <a:rPr lang="en-US" sz="2000" baseline="30000" dirty="0">
                <a:solidFill>
                  <a:schemeClr val="tx1"/>
                </a:solidFill>
              </a:rPr>
              <a:t>st</a:t>
            </a:r>
            <a:r>
              <a:rPr lang="en-US" sz="2000" dirty="0">
                <a:solidFill>
                  <a:schemeClr val="tx1"/>
                </a:solidFill>
              </a:rPr>
              <a:t> 2022 members with more than one (1) year of service but less than twenty (20) shall receive an increase of 1 personal day – Total 4 per year</a:t>
            </a:r>
          </a:p>
          <a:p>
            <a:pPr>
              <a:buFont typeface="Wingdings" pitchFamily="2" charset="2"/>
              <a:buChar char="Ø"/>
            </a:pPr>
            <a:endParaRPr lang="en-US" sz="2000" dirty="0">
              <a:solidFill>
                <a:schemeClr val="tx1"/>
              </a:solidFill>
            </a:endParaRPr>
          </a:p>
          <a:p>
            <a:pPr>
              <a:buFont typeface="Wingdings" pitchFamily="2" charset="2"/>
              <a:buChar char="Ø"/>
            </a:pPr>
            <a:r>
              <a:rPr lang="en-US" sz="2000" dirty="0">
                <a:solidFill>
                  <a:schemeClr val="tx1"/>
                </a:solidFill>
              </a:rPr>
              <a:t> Effective Jan. 1</a:t>
            </a:r>
            <a:r>
              <a:rPr lang="en-US" sz="2000" baseline="30000" dirty="0">
                <a:solidFill>
                  <a:schemeClr val="tx1"/>
                </a:solidFill>
              </a:rPr>
              <a:t>st</a:t>
            </a:r>
            <a:r>
              <a:rPr lang="en-US" sz="2000" dirty="0">
                <a:solidFill>
                  <a:schemeClr val="tx1"/>
                </a:solidFill>
              </a:rPr>
              <a:t> 2022 members with twenty (20) years of service shall receive an increase of 1 personal day – Total 5 per year</a:t>
            </a:r>
          </a:p>
        </p:txBody>
      </p:sp>
      <p:sp>
        <p:nvSpPr>
          <p:cNvPr id="6" name="Rectangle 5">
            <a:extLst>
              <a:ext uri="{FF2B5EF4-FFF2-40B4-BE49-F238E27FC236}">
                <a16:creationId xmlns:a16="http://schemas.microsoft.com/office/drawing/2014/main" id="{595323FA-EECF-4856-8CF1-1771E0690F28}"/>
              </a:ext>
            </a:extLst>
          </p:cNvPr>
          <p:cNvSpPr/>
          <p:nvPr/>
        </p:nvSpPr>
        <p:spPr>
          <a:xfrm>
            <a:off x="169306" y="2431638"/>
            <a:ext cx="7983667" cy="923330"/>
          </a:xfrm>
          <a:prstGeom prst="rect">
            <a:avLst/>
          </a:prstGeom>
          <a:noFill/>
        </p:spPr>
        <p:txBody>
          <a:bodyPr wrap="square" lIns="91440" tIns="45720" rIns="91440" bIns="45720">
            <a:spAutoFit/>
          </a:bodyPr>
          <a:lstStyle/>
          <a:p>
            <a:r>
              <a:rPr lang="en-US" sz="5400" b="1" dirty="0">
                <a:ln w="9525">
                  <a:solidFill>
                    <a:schemeClr val="bg1"/>
                  </a:solidFill>
                  <a:prstDash val="solid"/>
                </a:ln>
                <a:effectLst>
                  <a:outerShdw blurRad="12700" dist="38100" dir="2700000" algn="tl" rotWithShape="0">
                    <a:schemeClr val="bg1">
                      <a:lumMod val="50000"/>
                    </a:schemeClr>
                  </a:outerShdw>
                </a:effectLst>
              </a:rPr>
              <a:t>PERSONAL DAY</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98117261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10872" y="202151"/>
            <a:ext cx="4811821" cy="2211256"/>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88906" y="2334061"/>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24105"/>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914402" y="3140236"/>
            <a:ext cx="9613918" cy="3385542"/>
          </a:xfrm>
          <a:prstGeom prst="rect">
            <a:avLst/>
          </a:prstGeom>
          <a:noFill/>
        </p:spPr>
        <p:txBody>
          <a:bodyPr wrap="square">
            <a:spAutoFit/>
          </a:bodyPr>
          <a:lstStyle/>
          <a:p>
            <a:r>
              <a:rPr lang="en-US" sz="2000" dirty="0"/>
              <a:t>Effective January 2023,  The $ 100. Annual Safety Shoe Allowance shall be eliminated.  Boots and Shoes shall be supplied to all eligible employees under the new contract through an on-line distribution system that includes a broad selection of  quality and comfortable brands.  Employees will be eligible to receive one (1) Pair of boots/shoes annually. </a:t>
            </a:r>
          </a:p>
          <a:p>
            <a:endParaRPr lang="en-US" sz="2000" dirty="0"/>
          </a:p>
          <a:p>
            <a:r>
              <a:rPr lang="en-US" sz="2000" dirty="0"/>
              <a:t>The Parties have agreed to continue discussions on uniform allotments and items for Conductors/ This includes extending the dialogue concerning standard uniforms for Engineers.</a:t>
            </a:r>
          </a:p>
          <a:p>
            <a:endParaRPr lang="en-US" dirty="0">
              <a:solidFill>
                <a:srgbClr val="FFFFFF"/>
              </a:solidFill>
            </a:endParaRPr>
          </a:p>
          <a:p>
            <a:r>
              <a:rPr lang="en-US" dirty="0">
                <a:solidFill>
                  <a:srgbClr val="FFFFFF"/>
                </a:solidFill>
              </a:rPr>
              <a:t> </a:t>
            </a: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6" name="Rectangle 5">
            <a:extLst>
              <a:ext uri="{FF2B5EF4-FFF2-40B4-BE49-F238E27FC236}">
                <a16:creationId xmlns:a16="http://schemas.microsoft.com/office/drawing/2014/main" id="{C6487065-272F-EDA9-061A-A39FFBE42171}"/>
              </a:ext>
            </a:extLst>
          </p:cNvPr>
          <p:cNvSpPr>
            <a:spLocks noGrp="1" noRot="1" noMove="1" noResize="1" noEditPoints="1" noAdjustHandles="1" noChangeArrowheads="1" noChangeShapeType="1"/>
          </p:cNvSpPr>
          <p:nvPr/>
        </p:nvSpPr>
        <p:spPr>
          <a:xfrm>
            <a:off x="0" y="2431638"/>
            <a:ext cx="581159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BOOTS/UNIFORMS </a:t>
            </a:r>
          </a:p>
        </p:txBody>
      </p:sp>
    </p:spTree>
    <p:extLst>
      <p:ext uri="{BB962C8B-B14F-4D97-AF65-F5344CB8AC3E}">
        <p14:creationId xmlns:p14="http://schemas.microsoft.com/office/powerpoint/2010/main" val="921551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981622" y="4027813"/>
            <a:ext cx="10663301" cy="1015663"/>
          </a:xfrm>
          <a:prstGeom prst="rect">
            <a:avLst/>
          </a:prstGeom>
          <a:noFill/>
        </p:spPr>
        <p:txBody>
          <a:bodyPr wrap="square">
            <a:spAutoFit/>
          </a:bodyPr>
          <a:lstStyle/>
          <a:p>
            <a:r>
              <a:rPr lang="en-US" sz="2000" dirty="0"/>
              <a:t>  Effective as soon as practicable after full and final ratification. In addition to their EPIC Pass access on MTA New York City Transit Subways and Local Buses. Employees under this agreement  will be entitled to utilize their EPIC pass on NYCT Express Buses.</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065520EC-9107-40DF-E9B7-F654CCCD655B}"/>
              </a:ext>
            </a:extLst>
          </p:cNvPr>
          <p:cNvSpPr/>
          <p:nvPr/>
        </p:nvSpPr>
        <p:spPr>
          <a:xfrm>
            <a:off x="237859" y="2343484"/>
            <a:ext cx="305198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MTA PASS</a:t>
            </a:r>
          </a:p>
        </p:txBody>
      </p:sp>
    </p:spTree>
    <p:extLst>
      <p:ext uri="{BB962C8B-B14F-4D97-AF65-F5344CB8AC3E}">
        <p14:creationId xmlns:p14="http://schemas.microsoft.com/office/powerpoint/2010/main" val="13476517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2981331"/>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20F5BCF5-5BE1-8087-CC30-81D536B392DB}"/>
              </a:ext>
            </a:extLst>
          </p:cNvPr>
          <p:cNvSpPr/>
          <p:nvPr/>
        </p:nvSpPr>
        <p:spPr>
          <a:xfrm>
            <a:off x="0" y="2633328"/>
            <a:ext cx="9297738"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FLEXIBLE SPENDING ACCT. (FSA)</a:t>
            </a:r>
          </a:p>
        </p:txBody>
      </p:sp>
      <p:sp>
        <p:nvSpPr>
          <p:cNvPr id="6" name="TextBox 5">
            <a:extLst>
              <a:ext uri="{FF2B5EF4-FFF2-40B4-BE49-F238E27FC236}">
                <a16:creationId xmlns:a16="http://schemas.microsoft.com/office/drawing/2014/main" id="{C0986E1C-00CA-845B-983B-0C9DF0BE1104}"/>
              </a:ext>
            </a:extLst>
          </p:cNvPr>
          <p:cNvSpPr txBox="1"/>
          <p:nvPr/>
        </p:nvSpPr>
        <p:spPr>
          <a:xfrm>
            <a:off x="1077868" y="3719614"/>
            <a:ext cx="10885952" cy="1015663"/>
          </a:xfrm>
          <a:prstGeom prst="rect">
            <a:avLst/>
          </a:prstGeom>
          <a:noFill/>
        </p:spPr>
        <p:txBody>
          <a:bodyPr wrap="square" rtlCol="0">
            <a:spAutoFit/>
          </a:bodyPr>
          <a:lstStyle/>
          <a:p>
            <a:r>
              <a:rPr lang="en-US" sz="2000" dirty="0"/>
              <a:t>Upon full and final ratification, employees covered by this agreement shall be eligible to participate in the MTA Flexible Spending Account Program in accordance with FSA benefits that are currently provided to other union and managerial employees.</a:t>
            </a:r>
          </a:p>
        </p:txBody>
      </p:sp>
    </p:spTree>
    <p:extLst>
      <p:ext uri="{BB962C8B-B14F-4D97-AF65-F5344CB8AC3E}">
        <p14:creationId xmlns:p14="http://schemas.microsoft.com/office/powerpoint/2010/main" val="3918490968"/>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917673" y="3519915"/>
            <a:ext cx="11163635" cy="1015663"/>
          </a:xfrm>
          <a:prstGeom prst="rect">
            <a:avLst/>
          </a:prstGeom>
          <a:noFill/>
        </p:spPr>
        <p:txBody>
          <a:bodyPr wrap="square">
            <a:spAutoFit/>
          </a:bodyPr>
          <a:lstStyle/>
          <a:p>
            <a:br>
              <a:rPr lang="en-US" sz="2000" dirty="0">
                <a:solidFill>
                  <a:srgbClr val="FFFFFF"/>
                </a:solidFill>
              </a:rPr>
            </a:br>
            <a:r>
              <a:rPr lang="en-US" sz="2000" dirty="0">
                <a:solidFill>
                  <a:srgbClr val="FFFFFF"/>
                </a:solidFill>
              </a:rPr>
              <a:t>  </a:t>
            </a:r>
            <a:r>
              <a:rPr lang="en-US" sz="2000" dirty="0"/>
              <a:t>The Parties will form a Joint Labor Management Committee to discuss potential set aside work opportunities for pregnant women and other disabled workers.</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709E8C29-4079-67AA-B53E-20EC6E3E51BA}"/>
              </a:ext>
            </a:extLst>
          </p:cNvPr>
          <p:cNvSpPr/>
          <p:nvPr/>
        </p:nvSpPr>
        <p:spPr>
          <a:xfrm>
            <a:off x="-61559" y="2457750"/>
            <a:ext cx="5377947"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RESTRICTED DUTY</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66803444"/>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782259" y="2922010"/>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8179A508-49E0-DD70-D7F6-72533419E28D}"/>
              </a:ext>
            </a:extLst>
          </p:cNvPr>
          <p:cNvSpPr/>
          <p:nvPr/>
        </p:nvSpPr>
        <p:spPr>
          <a:xfrm>
            <a:off x="-11564" y="2545497"/>
            <a:ext cx="8481617"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NY STATE PAID FAMILY LEAVE</a:t>
            </a:r>
          </a:p>
        </p:txBody>
      </p:sp>
      <p:sp>
        <p:nvSpPr>
          <p:cNvPr id="6" name="TextBox 5">
            <a:extLst>
              <a:ext uri="{FF2B5EF4-FFF2-40B4-BE49-F238E27FC236}">
                <a16:creationId xmlns:a16="http://schemas.microsoft.com/office/drawing/2014/main" id="{04C6ED85-2D11-FBB4-B43E-CD93D71427E0}"/>
              </a:ext>
            </a:extLst>
          </p:cNvPr>
          <p:cNvSpPr txBox="1"/>
          <p:nvPr/>
        </p:nvSpPr>
        <p:spPr>
          <a:xfrm>
            <a:off x="904183" y="3628476"/>
            <a:ext cx="11172017" cy="1261884"/>
          </a:xfrm>
          <a:prstGeom prst="rect">
            <a:avLst/>
          </a:prstGeom>
          <a:noFill/>
        </p:spPr>
        <p:txBody>
          <a:bodyPr wrap="square" rtlCol="0">
            <a:spAutoFit/>
          </a:bodyPr>
          <a:lstStyle/>
          <a:p>
            <a:r>
              <a:rPr lang="en-US" sz="2000" dirty="0"/>
              <a:t>As soon as practicable SMART members will be eligible to participate in NYS’ Paid Family Leave Insurance Program. The Authority will deduct the statutory amount from a participating members wages ( as capped by law ). * </a:t>
            </a:r>
            <a:r>
              <a:rPr lang="en-US" sz="1600" dirty="0"/>
              <a:t>The parties will discuss issues relating to the interplay between “NYS Paid Family Leave” and contractual entitlements/ FMLA  which will precede implementation.  </a:t>
            </a:r>
          </a:p>
        </p:txBody>
      </p:sp>
      <p:sp>
        <p:nvSpPr>
          <p:cNvPr id="8" name="TextBox 7">
            <a:extLst>
              <a:ext uri="{FF2B5EF4-FFF2-40B4-BE49-F238E27FC236}">
                <a16:creationId xmlns:a16="http://schemas.microsoft.com/office/drawing/2014/main" id="{3BD97DBE-48B0-26A5-44C9-4C6A9DA1684C}"/>
              </a:ext>
            </a:extLst>
          </p:cNvPr>
          <p:cNvSpPr txBox="1"/>
          <p:nvPr/>
        </p:nvSpPr>
        <p:spPr>
          <a:xfrm>
            <a:off x="6879549" y="5027590"/>
            <a:ext cx="3010376" cy="738664"/>
          </a:xfrm>
          <a:prstGeom prst="rect">
            <a:avLst/>
          </a:prstGeom>
          <a:noFill/>
        </p:spPr>
        <p:txBody>
          <a:bodyPr wrap="none" rtlCol="0">
            <a:spAutoFit/>
          </a:bodyPr>
          <a:lstStyle/>
          <a:p>
            <a:r>
              <a:rPr lang="en-US" sz="2400" dirty="0">
                <a:solidFill>
                  <a:srgbClr val="FFC000"/>
                </a:solidFill>
              </a:rPr>
              <a:t>Paidfamilyleave.ny.gov</a:t>
            </a:r>
          </a:p>
          <a:p>
            <a:endParaRPr lang="en-US" dirty="0"/>
          </a:p>
        </p:txBody>
      </p:sp>
    </p:spTree>
    <p:extLst>
      <p:ext uri="{BB962C8B-B14F-4D97-AF65-F5344CB8AC3E}">
        <p14:creationId xmlns:p14="http://schemas.microsoft.com/office/powerpoint/2010/main" val="4740670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10872" y="202151"/>
            <a:ext cx="4811821" cy="2211256"/>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88906" y="2334061"/>
            <a:ext cx="5833787" cy="504825"/>
          </a:xfrm>
        </p:spPr>
        <p:txBody>
          <a:bodyPr>
            <a:normAutofit/>
          </a:bodyPr>
          <a:lstStyle/>
          <a:p>
            <a:pPr algn="r"/>
            <a:r>
              <a:rPr lang="en-US" sz="1800" dirty="0">
                <a:solidFill>
                  <a:srgbClr val="FFFFFF"/>
                </a:solidFill>
              </a:rPr>
              <a:t>CONTRACT TERM February 16, 2017 – August 31, 2023</a:t>
            </a:r>
          </a:p>
          <a:p>
            <a:pPr algn="r"/>
            <a:endParaRPr lang="en-US" sz="1800" dirty="0">
              <a:solidFill>
                <a:srgbClr val="FFFFFF"/>
              </a:solidFill>
            </a:endParaRP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8192" y="3837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268042" y="2758820"/>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17" name="TextBox 16">
            <a:extLst>
              <a:ext uri="{FF2B5EF4-FFF2-40B4-BE49-F238E27FC236}">
                <a16:creationId xmlns:a16="http://schemas.microsoft.com/office/drawing/2014/main" id="{4FA06557-E156-928F-14A1-F929E8A92B89}"/>
              </a:ext>
            </a:extLst>
          </p:cNvPr>
          <p:cNvSpPr txBox="1"/>
          <p:nvPr/>
        </p:nvSpPr>
        <p:spPr>
          <a:xfrm>
            <a:off x="5272349" y="2758820"/>
            <a:ext cx="7124580" cy="5170646"/>
          </a:xfrm>
          <a:prstGeom prst="rect">
            <a:avLst/>
          </a:prstGeom>
          <a:noFill/>
        </p:spPr>
        <p:txBody>
          <a:bodyPr wrap="square">
            <a:spAutoFit/>
          </a:bodyPr>
          <a:lstStyle/>
          <a:p>
            <a:pPr indent="-336550"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en-US" sz="2400" dirty="0"/>
              <a:t>2.5%^ – First Year (Effective February 16</a:t>
            </a:r>
            <a:r>
              <a:rPr lang="en-US" sz="2400" baseline="30000" dirty="0"/>
              <a:t>th</a:t>
            </a:r>
            <a:r>
              <a:rPr lang="en-US" sz="2400" dirty="0"/>
              <a:t> 2017) </a:t>
            </a:r>
          </a:p>
          <a:p>
            <a:pPr indent="-336550"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en-US" sz="2400" dirty="0"/>
              <a:t>2.5%^ - Second Year (March 16</a:t>
            </a:r>
            <a:r>
              <a:rPr lang="en-US" sz="2400" baseline="30000" dirty="0"/>
              <a:t>th</a:t>
            </a:r>
            <a:r>
              <a:rPr lang="en-US" sz="2400" dirty="0"/>
              <a:t> 2018)</a:t>
            </a:r>
          </a:p>
          <a:p>
            <a:pPr indent="-336550"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en-US" sz="2400" dirty="0"/>
              <a:t>2%^ – Third Year (July 1st 2019)</a:t>
            </a:r>
          </a:p>
          <a:p>
            <a:pPr indent="-336550"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en-US" sz="2400" dirty="0"/>
              <a:t>2.25%^ - Fourth Year (July 1st 2020) </a:t>
            </a:r>
          </a:p>
          <a:p>
            <a:pPr indent="-336550"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en-US" sz="2400" dirty="0"/>
              <a:t>2.50%^ - Fifth Year (July 1st 2021)</a:t>
            </a:r>
          </a:p>
          <a:p>
            <a:pPr indent="-336550"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en-US" sz="2400" dirty="0"/>
              <a:t>2.75%^ - Sixth Year (July 1st 2022)</a:t>
            </a:r>
          </a:p>
          <a:p>
            <a:pPr indent="-336550"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endParaRPr lang="en-US" sz="2400" dirty="0"/>
          </a:p>
          <a:p>
            <a:pPr indent="-336550" algn="ctr" eaLnBrk="1">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en-US" sz="5400" b="1" u="sng" dirty="0">
                <a:solidFill>
                  <a:srgbClr val="FFC000"/>
                </a:solidFill>
              </a:rPr>
              <a:t>14.50% Total</a:t>
            </a:r>
          </a:p>
          <a:p>
            <a:pPr indent="-336550" algn="ctr" eaLnBrk="1">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endParaRPr lang="en-US" sz="5400" dirty="0">
              <a:solidFill>
                <a:srgbClr val="FFC000"/>
              </a:solidFill>
            </a:endParaRPr>
          </a:p>
          <a:p>
            <a:pPr indent="-336550" algn="ctr" eaLnBrk="1">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en-US" sz="5400" dirty="0">
                <a:solidFill>
                  <a:srgbClr val="FFC000"/>
                </a:solidFill>
              </a:rPr>
              <a:t> </a:t>
            </a:r>
            <a:endParaRPr lang="en-US" sz="5400" b="1" i="1" dirty="0">
              <a:solidFill>
                <a:srgbClr val="FFC000"/>
              </a:solidFill>
            </a:endParaRPr>
          </a:p>
        </p:txBody>
      </p:sp>
      <p:sp>
        <p:nvSpPr>
          <p:cNvPr id="6" name="Rectangle 5">
            <a:extLst>
              <a:ext uri="{FF2B5EF4-FFF2-40B4-BE49-F238E27FC236}">
                <a16:creationId xmlns:a16="http://schemas.microsoft.com/office/drawing/2014/main" id="{578C5149-3967-356B-D994-823B962871DA}"/>
              </a:ext>
            </a:extLst>
          </p:cNvPr>
          <p:cNvSpPr/>
          <p:nvPr/>
        </p:nvSpPr>
        <p:spPr>
          <a:xfrm>
            <a:off x="-156373" y="2452630"/>
            <a:ext cx="5749272" cy="1754326"/>
          </a:xfrm>
          <a:prstGeom prst="rect">
            <a:avLst/>
          </a:prstGeom>
          <a:noFill/>
        </p:spPr>
        <p:txBody>
          <a:bodyPr wrap="squar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GENERAL  WAGE INCREASE</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Picture 3">
            <a:extLst>
              <a:ext uri="{FF2B5EF4-FFF2-40B4-BE49-F238E27FC236}">
                <a16:creationId xmlns:a16="http://schemas.microsoft.com/office/drawing/2014/main" id="{9B3089E8-5ACB-CC82-B50C-FCA2C29CE2B6}"/>
              </a:ext>
            </a:extLst>
          </p:cNvPr>
          <p:cNvPicPr>
            <a:picLocks noChangeAspect="1"/>
          </p:cNvPicPr>
          <p:nvPr/>
        </p:nvPicPr>
        <p:blipFill>
          <a:blip r:embed="rId6"/>
          <a:stretch>
            <a:fillRect/>
          </a:stretch>
        </p:blipFill>
        <p:spPr>
          <a:xfrm>
            <a:off x="182367" y="3246104"/>
            <a:ext cx="11827265" cy="365792"/>
          </a:xfrm>
          <a:prstGeom prst="rect">
            <a:avLst/>
          </a:prstGeom>
        </p:spPr>
      </p:pic>
    </p:spTree>
    <p:extLst>
      <p:ext uri="{BB962C8B-B14F-4D97-AF65-F5344CB8AC3E}">
        <p14:creationId xmlns:p14="http://schemas.microsoft.com/office/powerpoint/2010/main" val="298915889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2981331"/>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9E5FBB10-140D-9590-7CFA-F3FFC6CF2EC8}"/>
              </a:ext>
            </a:extLst>
          </p:cNvPr>
          <p:cNvSpPr/>
          <p:nvPr/>
        </p:nvSpPr>
        <p:spPr>
          <a:xfrm>
            <a:off x="-372912" y="2703129"/>
            <a:ext cx="11273524" cy="923330"/>
          </a:xfrm>
          <a:prstGeom prst="rect">
            <a:avLst/>
          </a:prstGeom>
          <a:noFill/>
        </p:spPr>
        <p:txBody>
          <a:bodyPr wrap="squar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WORKERS COMP. “PPO” NETWORK </a:t>
            </a:r>
          </a:p>
        </p:txBody>
      </p:sp>
      <p:sp>
        <p:nvSpPr>
          <p:cNvPr id="6" name="TextBox 5">
            <a:extLst>
              <a:ext uri="{FF2B5EF4-FFF2-40B4-BE49-F238E27FC236}">
                <a16:creationId xmlns:a16="http://schemas.microsoft.com/office/drawing/2014/main" id="{686BA70A-49EC-6466-A6FC-0DAEE44D6300}"/>
              </a:ext>
            </a:extLst>
          </p:cNvPr>
          <p:cNvSpPr txBox="1"/>
          <p:nvPr/>
        </p:nvSpPr>
        <p:spPr>
          <a:xfrm>
            <a:off x="188262" y="3719614"/>
            <a:ext cx="11939032" cy="1200329"/>
          </a:xfrm>
          <a:prstGeom prst="rect">
            <a:avLst/>
          </a:prstGeom>
          <a:noFill/>
        </p:spPr>
        <p:txBody>
          <a:bodyPr wrap="square" rtlCol="0">
            <a:spAutoFit/>
          </a:bodyPr>
          <a:lstStyle/>
          <a:p>
            <a:r>
              <a:rPr lang="en-US" dirty="0"/>
              <a:t>If a member is Injured while on duty resulting in a protracted case that involves Workers Compensation. The employee will be subject to the following:   The Parties agree to participate in a new program under the NY State Workers Compensation law  for medical visits. Workers Compensation medical visits provided by State certified Preferred Provider Organizations (</a:t>
            </a:r>
            <a:r>
              <a:rPr lang="en-US" b="1" dirty="0"/>
              <a:t> PPO </a:t>
            </a:r>
            <a:r>
              <a:rPr lang="en-US" dirty="0"/>
              <a:t>) that operate within  the guidelines of State Certified Insurance Carriers.  To be implemented as soon as practicable</a:t>
            </a:r>
          </a:p>
        </p:txBody>
      </p:sp>
    </p:spTree>
    <p:extLst>
      <p:ext uri="{BB962C8B-B14F-4D97-AF65-F5344CB8AC3E}">
        <p14:creationId xmlns:p14="http://schemas.microsoft.com/office/powerpoint/2010/main" val="307913605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79441" y="202151"/>
            <a:ext cx="4743252" cy="2275414"/>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717520" y="2531248"/>
            <a:ext cx="5286218" cy="326252"/>
          </a:xfrm>
        </p:spPr>
        <p:txBody>
          <a:bodyPr>
            <a:normAutofit lnSpcReduction="10000"/>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3" y="62525"/>
            <a:ext cx="6551375" cy="2489521"/>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21853" y="2778276"/>
            <a:ext cx="2095183"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A</a:t>
            </a:r>
            <a:r>
              <a:rPr lang="en-US" dirty="0">
                <a:solidFill>
                  <a:srgbClr val="FFFFFF"/>
                </a:solidFill>
              </a:rPr>
              <a:t>ppendix “ A</a:t>
            </a: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169307" y="1760956"/>
            <a:ext cx="3623306"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AAA7FE0E-3F7F-7F1B-F921-4BCDD2FAEDA4}"/>
              </a:ext>
            </a:extLst>
          </p:cNvPr>
          <p:cNvSpPr/>
          <p:nvPr/>
        </p:nvSpPr>
        <p:spPr>
          <a:xfrm>
            <a:off x="79287" y="2389420"/>
            <a:ext cx="644997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SIGNAL DEPARTMENT</a:t>
            </a:r>
          </a:p>
        </p:txBody>
      </p:sp>
      <p:sp>
        <p:nvSpPr>
          <p:cNvPr id="6" name="TextBox 5">
            <a:extLst>
              <a:ext uri="{FF2B5EF4-FFF2-40B4-BE49-F238E27FC236}">
                <a16:creationId xmlns:a16="http://schemas.microsoft.com/office/drawing/2014/main" id="{90B6E10F-C5F3-7A0E-4ADD-2DCBABD23108}"/>
              </a:ext>
            </a:extLst>
          </p:cNvPr>
          <p:cNvSpPr txBox="1"/>
          <p:nvPr/>
        </p:nvSpPr>
        <p:spPr>
          <a:xfrm>
            <a:off x="939942" y="3262284"/>
            <a:ext cx="11063796" cy="3170099"/>
          </a:xfrm>
          <a:prstGeom prst="rect">
            <a:avLst/>
          </a:prstGeom>
          <a:noFill/>
        </p:spPr>
        <p:txBody>
          <a:bodyPr wrap="square" rtlCol="0">
            <a:spAutoFit/>
          </a:bodyPr>
          <a:lstStyle/>
          <a:p>
            <a:pPr marL="285750" indent="-285750">
              <a:buFont typeface="Wingdings" panose="05000000000000000000" pitchFamily="2" charset="2"/>
              <a:buChar char="Ø"/>
            </a:pPr>
            <a:r>
              <a:rPr lang="en-US" sz="2000" dirty="0"/>
              <a:t>This agreement updates and adjust Contractual Language with compensation  to reflect the current roles and responsibilities of  SIR Signal Department (Personnel) Titles represented by SMART.  </a:t>
            </a:r>
          </a:p>
          <a:p>
            <a:pPr marL="285750" indent="-285750">
              <a:buFont typeface="Wingdings" panose="05000000000000000000" pitchFamily="2" charset="2"/>
              <a:buChar char="Ø"/>
            </a:pPr>
            <a:endParaRPr lang="en-US" sz="2000" dirty="0"/>
          </a:p>
          <a:p>
            <a:pPr marL="800100" lvl="1" indent="-342900">
              <a:buFont typeface="Wingdings" panose="05000000000000000000" pitchFamily="2" charset="2"/>
              <a:buChar char="v"/>
            </a:pPr>
            <a:r>
              <a:rPr lang="en-US" sz="2000" dirty="0"/>
              <a:t>FOREMAN </a:t>
            </a:r>
          </a:p>
          <a:p>
            <a:pPr marL="800100" lvl="1" indent="-342900">
              <a:buFont typeface="Wingdings" panose="05000000000000000000" pitchFamily="2" charset="2"/>
              <a:buChar char="v"/>
            </a:pPr>
            <a:r>
              <a:rPr lang="en-US" sz="2000" dirty="0"/>
              <a:t>SIGNAL MAINTAINER</a:t>
            </a:r>
          </a:p>
          <a:p>
            <a:pPr marL="800100" lvl="1" indent="-342900">
              <a:buFont typeface="Wingdings" panose="05000000000000000000" pitchFamily="2" charset="2"/>
              <a:buChar char="v"/>
            </a:pPr>
            <a:r>
              <a:rPr lang="en-US" sz="2000" dirty="0"/>
              <a:t>SIGNAL HELPER</a:t>
            </a:r>
          </a:p>
          <a:p>
            <a:pPr lvl="1"/>
            <a:r>
              <a:rPr lang="en-US" sz="2000" dirty="0"/>
              <a:t>Restore the Title  and responsibilities of “ Assistant Maintainer” to the progression rank of the Signal Dept. </a:t>
            </a:r>
          </a:p>
          <a:p>
            <a:pPr marL="800100" lvl="1" indent="-342900">
              <a:buFont typeface="Wingdings" panose="05000000000000000000" pitchFamily="2" charset="2"/>
              <a:buChar char="v"/>
            </a:pPr>
            <a:endParaRPr lang="en-US" sz="2000" dirty="0"/>
          </a:p>
          <a:p>
            <a:pPr lvl="1"/>
            <a:endParaRPr lang="en-US" sz="2000" dirty="0"/>
          </a:p>
        </p:txBody>
      </p:sp>
    </p:spTree>
    <p:extLst>
      <p:ext uri="{BB962C8B-B14F-4D97-AF65-F5344CB8AC3E}">
        <p14:creationId xmlns:p14="http://schemas.microsoft.com/office/powerpoint/2010/main" val="3123904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3311159"/>
            <a:ext cx="2221992" cy="369332"/>
          </a:xfrm>
          <a:prstGeom prst="rect">
            <a:avLst/>
          </a:prstGeom>
          <a:noFill/>
        </p:spPr>
        <p:txBody>
          <a:bodyPr wrap="square">
            <a:spAutoFit/>
          </a:bodyPr>
          <a:lstStyle/>
          <a:p>
            <a:pPr algn="r"/>
            <a:r>
              <a:rPr lang="en-US" sz="1800" dirty="0">
                <a:solidFill>
                  <a:srgbClr val="FFFFFF"/>
                </a:solidFill>
              </a:rPr>
              <a:t>Appendix “B”</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3CC49B42-D30A-8248-E877-66F4D97B0638}"/>
              </a:ext>
            </a:extLst>
          </p:cNvPr>
          <p:cNvSpPr/>
          <p:nvPr/>
        </p:nvSpPr>
        <p:spPr>
          <a:xfrm>
            <a:off x="-33463" y="2427336"/>
            <a:ext cx="520315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BROADBANDING </a:t>
            </a:r>
          </a:p>
        </p:txBody>
      </p:sp>
      <p:sp>
        <p:nvSpPr>
          <p:cNvPr id="10" name="TextBox 9">
            <a:extLst>
              <a:ext uri="{FF2B5EF4-FFF2-40B4-BE49-F238E27FC236}">
                <a16:creationId xmlns:a16="http://schemas.microsoft.com/office/drawing/2014/main" id="{E1855AF5-B7FC-629F-D448-43CA89D7D305}"/>
              </a:ext>
            </a:extLst>
          </p:cNvPr>
          <p:cNvSpPr txBox="1"/>
          <p:nvPr/>
        </p:nvSpPr>
        <p:spPr>
          <a:xfrm>
            <a:off x="1772608" y="2832449"/>
            <a:ext cx="11236001" cy="461665"/>
          </a:xfrm>
          <a:prstGeom prst="rect">
            <a:avLst/>
          </a:prstGeom>
          <a:noFill/>
        </p:spPr>
        <p:txBody>
          <a:bodyPr wrap="square" rtlCol="0">
            <a:spAutoFit/>
          </a:bodyPr>
          <a:lstStyle/>
          <a:p>
            <a:pPr algn="ctr"/>
            <a:r>
              <a:rPr lang="en-US" sz="2400" dirty="0">
                <a:solidFill>
                  <a:srgbClr val="FFC000"/>
                </a:solidFill>
              </a:rPr>
              <a:t>CAR EQUIPMENT DEPARTMENT:</a:t>
            </a:r>
          </a:p>
        </p:txBody>
      </p:sp>
      <p:sp>
        <p:nvSpPr>
          <p:cNvPr id="12" name="TextBox 11">
            <a:extLst>
              <a:ext uri="{FF2B5EF4-FFF2-40B4-BE49-F238E27FC236}">
                <a16:creationId xmlns:a16="http://schemas.microsoft.com/office/drawing/2014/main" id="{AE66167F-6640-8078-3309-DC88DF92C96C}"/>
              </a:ext>
            </a:extLst>
          </p:cNvPr>
          <p:cNvSpPr txBox="1"/>
          <p:nvPr/>
        </p:nvSpPr>
        <p:spPr>
          <a:xfrm>
            <a:off x="889578" y="3563887"/>
            <a:ext cx="11192460" cy="2308324"/>
          </a:xfrm>
          <a:prstGeom prst="rect">
            <a:avLst/>
          </a:prstGeom>
          <a:noFill/>
        </p:spPr>
        <p:txBody>
          <a:bodyPr wrap="square" rtlCol="0">
            <a:spAutoFit/>
          </a:bodyPr>
          <a:lstStyle/>
          <a:p>
            <a:pPr marL="285750" indent="-285750">
              <a:buFont typeface="Wingdings" panose="05000000000000000000" pitchFamily="2" charset="2"/>
              <a:buChar char="Ø"/>
            </a:pPr>
            <a:r>
              <a:rPr lang="en-US" dirty="0"/>
              <a:t>Clifton Shop Titles “ CARMAN” &amp; “ELECTRICIAN “ Will combine into a consolidated title/ Role of “CAR INSPECTOR” with increased compensation for new roles and responsibility</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The “LEAD MAN” TITLE and Responsibilities , WILL ATTRITE WITH THE CURRENT Candidates.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Current ROAD CAR INSPECTORS (RCI’s and RCE’S ) shall have first Option to remain in new  RCI’ title.</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Both Parties Agree to continued Dialogue to resolve all unforeseen issues with transition. </a:t>
            </a:r>
          </a:p>
        </p:txBody>
      </p:sp>
    </p:spTree>
    <p:extLst>
      <p:ext uri="{BB962C8B-B14F-4D97-AF65-F5344CB8AC3E}">
        <p14:creationId xmlns:p14="http://schemas.microsoft.com/office/powerpoint/2010/main" val="13415773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79441" y="202151"/>
            <a:ext cx="4743252" cy="2275414"/>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717520" y="2531248"/>
            <a:ext cx="5286218" cy="326252"/>
          </a:xfrm>
        </p:spPr>
        <p:txBody>
          <a:bodyPr>
            <a:normAutofit fontScale="92500"/>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3" y="62525"/>
            <a:ext cx="6551375" cy="2489521"/>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a:spLocks noGrp="1" noRot="1" noMove="1" noResize="1" noEditPoints="1" noAdjustHandles="1" noChangeArrowheads="1" noChangeShapeType="1"/>
          </p:cNvSpPr>
          <p:nvPr/>
        </p:nvSpPr>
        <p:spPr>
          <a:xfrm>
            <a:off x="762069" y="3265108"/>
            <a:ext cx="1777063" cy="646331"/>
          </a:xfrm>
          <a:prstGeom prst="rect">
            <a:avLst/>
          </a:prstGeom>
          <a:noFill/>
        </p:spPr>
        <p:txBody>
          <a:bodyPr wrap="square">
            <a:spAutoFit/>
          </a:bodyPr>
          <a:lstStyle/>
          <a:p>
            <a:pPr algn="r"/>
            <a:r>
              <a:rPr lang="en-US" dirty="0">
                <a:solidFill>
                  <a:srgbClr val="FFFFFF"/>
                </a:solidFill>
              </a:rPr>
              <a:t>Appendix  - “C” </a:t>
            </a: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169307" y="1760956"/>
            <a:ext cx="3623306"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2713F590-E70E-CFE3-96A6-A8FAB5B3C4D6}"/>
              </a:ext>
            </a:extLst>
          </p:cNvPr>
          <p:cNvSpPr>
            <a:spLocks noGrp="1" noRot="1" noMove="1" noResize="1" noEditPoints="1" noAdjustHandles="1" noChangeArrowheads="1" noChangeShapeType="1"/>
          </p:cNvSpPr>
          <p:nvPr/>
        </p:nvSpPr>
        <p:spPr>
          <a:xfrm>
            <a:off x="106571" y="2569553"/>
            <a:ext cx="737208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TRANSPORTATION DEPT. </a:t>
            </a:r>
          </a:p>
        </p:txBody>
      </p:sp>
      <p:sp>
        <p:nvSpPr>
          <p:cNvPr id="6" name="TextBox 5">
            <a:extLst>
              <a:ext uri="{FF2B5EF4-FFF2-40B4-BE49-F238E27FC236}">
                <a16:creationId xmlns:a16="http://schemas.microsoft.com/office/drawing/2014/main" id="{1EAA8AA6-F663-6BF5-6DFD-7D71F557EFE7}"/>
              </a:ext>
            </a:extLst>
          </p:cNvPr>
          <p:cNvSpPr txBox="1"/>
          <p:nvPr/>
        </p:nvSpPr>
        <p:spPr>
          <a:xfrm>
            <a:off x="893966" y="3601215"/>
            <a:ext cx="11019508" cy="1477328"/>
          </a:xfrm>
          <a:prstGeom prst="rect">
            <a:avLst/>
          </a:prstGeom>
          <a:noFill/>
        </p:spPr>
        <p:txBody>
          <a:bodyPr wrap="square" rtlCol="0">
            <a:spAutoFit/>
          </a:bodyPr>
          <a:lstStyle/>
          <a:p>
            <a:r>
              <a:rPr lang="en-US" b="1" dirty="0"/>
              <a:t>Increase the  Frequency for Change of Time Job Assignment Picks from Bi Annual  Picks (2x) ,to Three Picks  (3x) Annually.   </a:t>
            </a:r>
            <a:r>
              <a:rPr lang="en-US" dirty="0"/>
              <a:t> Both parties have agreed in principal to discuss this proposal  to adjust the current proposed  contract language and applicable the rules. The plan is to  examine the feasibility/ potential impact upon the dept. If  the Parties can not come to an agreement on terms  after 90 days or mutually agree to extend the dialogue, The current process shall remain enforce.   </a:t>
            </a:r>
            <a:endParaRPr lang="en-US" b="1" dirty="0"/>
          </a:p>
        </p:txBody>
      </p:sp>
    </p:spTree>
    <p:extLst>
      <p:ext uri="{BB962C8B-B14F-4D97-AF65-F5344CB8AC3E}">
        <p14:creationId xmlns:p14="http://schemas.microsoft.com/office/powerpoint/2010/main" val="180293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79441" y="202151"/>
            <a:ext cx="4743252" cy="2275414"/>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717520" y="2531248"/>
            <a:ext cx="5286218" cy="326252"/>
          </a:xfrm>
        </p:spPr>
        <p:txBody>
          <a:bodyPr>
            <a:normAutofit fontScale="92500"/>
          </a:bodyPr>
          <a:lstStyle/>
          <a:p>
            <a:pPr algn="r"/>
            <a:r>
              <a:rPr lang="en-US" sz="1800" dirty="0">
                <a:solidFill>
                  <a:srgbClr val="FFFFFF"/>
                </a:solidFill>
              </a:rPr>
              <a:t>CONTRACT </a:t>
            </a:r>
            <a:r>
              <a:rPr lang="en-US" sz="1800">
                <a:solidFill>
                  <a:srgbClr val="FFFFFF"/>
                </a:solidFill>
              </a:rPr>
              <a:t>TERM February  </a:t>
            </a:r>
            <a:r>
              <a:rPr lang="en-US" sz="1800" dirty="0">
                <a:solidFill>
                  <a:srgbClr val="FFFFFF"/>
                </a:solidFill>
              </a:rPr>
              <a:t>16, 2017 </a:t>
            </a:r>
            <a:r>
              <a:rPr lang="en-US" sz="1800">
                <a:solidFill>
                  <a:srgbClr val="FFFFFF"/>
                </a:solidFill>
              </a:rPr>
              <a:t>– August 31, </a:t>
            </a:r>
            <a:r>
              <a:rPr lang="en-US" sz="1800" dirty="0">
                <a:solidFill>
                  <a:srgbClr val="FFFFFF"/>
                </a:solidFill>
              </a:rPr>
              <a:t>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43" y="62525"/>
            <a:ext cx="6551375" cy="2489521"/>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762069" y="3265108"/>
            <a:ext cx="1777063" cy="646331"/>
          </a:xfrm>
          <a:prstGeom prst="rect">
            <a:avLst/>
          </a:prstGeom>
          <a:noFill/>
        </p:spPr>
        <p:txBody>
          <a:bodyPr wrap="square">
            <a:spAutoFit/>
          </a:bodyPr>
          <a:lstStyle/>
          <a:p>
            <a:pPr algn="r"/>
            <a:r>
              <a:rPr lang="en-US" dirty="0">
                <a:solidFill>
                  <a:srgbClr val="FFFFFF"/>
                </a:solidFill>
              </a:rPr>
              <a:t>Appendix  - “C” </a:t>
            </a: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169307" y="1760956"/>
            <a:ext cx="3623306"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2713F590-E70E-CFE3-96A6-A8FAB5B3C4D6}"/>
              </a:ext>
            </a:extLst>
          </p:cNvPr>
          <p:cNvSpPr/>
          <p:nvPr/>
        </p:nvSpPr>
        <p:spPr>
          <a:xfrm>
            <a:off x="106571" y="2569553"/>
            <a:ext cx="737208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TRANSPORTATION DEPT. </a:t>
            </a:r>
          </a:p>
        </p:txBody>
      </p:sp>
      <p:sp>
        <p:nvSpPr>
          <p:cNvPr id="6" name="TextBox 5">
            <a:extLst>
              <a:ext uri="{FF2B5EF4-FFF2-40B4-BE49-F238E27FC236}">
                <a16:creationId xmlns:a16="http://schemas.microsoft.com/office/drawing/2014/main" id="{D2BD1897-2967-5A5B-3B60-349F48D2532C}"/>
              </a:ext>
            </a:extLst>
          </p:cNvPr>
          <p:cNvSpPr txBox="1"/>
          <p:nvPr/>
        </p:nvSpPr>
        <p:spPr>
          <a:xfrm>
            <a:off x="970592" y="3719614"/>
            <a:ext cx="11136267" cy="1477328"/>
          </a:xfrm>
          <a:prstGeom prst="rect">
            <a:avLst/>
          </a:prstGeom>
          <a:noFill/>
        </p:spPr>
        <p:txBody>
          <a:bodyPr wrap="square" rtlCol="0">
            <a:spAutoFit/>
          </a:bodyPr>
          <a:lstStyle/>
          <a:p>
            <a:r>
              <a:rPr lang="en-US" b="1" dirty="0"/>
              <a:t>Line Training Program – POSTING -  There shall be an offer for a select group of Conductors/ Engineers eligible to assist with the training of newly hired /promoted employees of the Transportation Dept.  This group of employees will perform observations, and or provide comments to the new member as they acclimate to the job. Those selected shall receive two hours of straight time compensation added to their daily pay, for each day assigned a trainee.      </a:t>
            </a:r>
          </a:p>
        </p:txBody>
      </p:sp>
    </p:spTree>
    <p:extLst>
      <p:ext uri="{BB962C8B-B14F-4D97-AF65-F5344CB8AC3E}">
        <p14:creationId xmlns:p14="http://schemas.microsoft.com/office/powerpoint/2010/main" val="12856175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3305310"/>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1CA1D5F2-01DE-ED0A-8C75-C5820608B5C0}"/>
              </a:ext>
            </a:extLst>
          </p:cNvPr>
          <p:cNvSpPr/>
          <p:nvPr/>
        </p:nvSpPr>
        <p:spPr>
          <a:xfrm>
            <a:off x="-14081" y="2505670"/>
            <a:ext cx="3324949"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DISCIPLINE</a:t>
            </a:r>
          </a:p>
        </p:txBody>
      </p:sp>
      <p:sp>
        <p:nvSpPr>
          <p:cNvPr id="6" name="Rectangle 5">
            <a:extLst>
              <a:ext uri="{FF2B5EF4-FFF2-40B4-BE49-F238E27FC236}">
                <a16:creationId xmlns:a16="http://schemas.microsoft.com/office/drawing/2014/main" id="{7BBAC8F5-ACD6-450B-ED3F-9F1E73EE6C6D}"/>
              </a:ext>
            </a:extLst>
          </p:cNvPr>
          <p:cNvSpPr/>
          <p:nvPr/>
        </p:nvSpPr>
        <p:spPr>
          <a:xfrm>
            <a:off x="1777959" y="3087533"/>
            <a:ext cx="8636082" cy="830997"/>
          </a:xfrm>
          <a:prstGeom prst="rect">
            <a:avLst/>
          </a:prstGeom>
          <a:noFill/>
        </p:spPr>
        <p:txBody>
          <a:bodyPr wrap="none" lIns="91440" tIns="45720" rIns="91440" bIns="45720">
            <a:spAutoFit/>
          </a:bodyPr>
          <a:lstStyle/>
          <a:p>
            <a:pPr algn="ctr"/>
            <a:r>
              <a:rPr lang="en-US" sz="4800" b="1" dirty="0">
                <a:ln w="9525">
                  <a:solidFill>
                    <a:schemeClr val="bg1"/>
                  </a:solidFill>
                  <a:prstDash val="solid"/>
                </a:ln>
                <a:effectLst>
                  <a:outerShdw blurRad="12700" dist="38100" dir="2700000" algn="tl" rotWithShape="0">
                    <a:schemeClr val="bg1">
                      <a:lumMod val="50000"/>
                    </a:schemeClr>
                  </a:outerShdw>
                </a:effectLst>
              </a:rPr>
              <a:t>MINOR CUSTOMER COMPLAINTS</a:t>
            </a:r>
            <a:endParaRPr lang="en-US" sz="4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8" name="TextBox 7">
            <a:extLst>
              <a:ext uri="{FF2B5EF4-FFF2-40B4-BE49-F238E27FC236}">
                <a16:creationId xmlns:a16="http://schemas.microsoft.com/office/drawing/2014/main" id="{A1024C2D-0E22-DDD1-3E3E-1B9F79E5A322}"/>
              </a:ext>
            </a:extLst>
          </p:cNvPr>
          <p:cNvSpPr txBox="1"/>
          <p:nvPr/>
        </p:nvSpPr>
        <p:spPr>
          <a:xfrm>
            <a:off x="899733" y="3939978"/>
            <a:ext cx="11248649" cy="1200329"/>
          </a:xfrm>
          <a:prstGeom prst="rect">
            <a:avLst/>
          </a:prstGeom>
          <a:noFill/>
        </p:spPr>
        <p:txBody>
          <a:bodyPr wrap="square" rtlCol="0">
            <a:spAutoFit/>
          </a:bodyPr>
          <a:lstStyle/>
          <a:p>
            <a:r>
              <a:rPr lang="en-US" dirty="0"/>
              <a:t>In the event of a “Minor “ customer complaint, The Authority will give certain consideration to an employees prior work record and the severity of the accusation.  The employee will be issued a reinstruction and or counseling session during the employee’s tour of duty with the union present.  Or, At </a:t>
            </a:r>
            <a:r>
              <a:rPr lang="en-US" dirty="0" err="1"/>
              <a:t>mangements</a:t>
            </a:r>
            <a:r>
              <a:rPr lang="en-US" dirty="0"/>
              <a:t> discretion, the employee may be required to attend customer service training.    The incident shall not be considered discipline.</a:t>
            </a:r>
          </a:p>
        </p:txBody>
      </p:sp>
    </p:spTree>
    <p:extLst>
      <p:ext uri="{BB962C8B-B14F-4D97-AF65-F5344CB8AC3E}">
        <p14:creationId xmlns:p14="http://schemas.microsoft.com/office/powerpoint/2010/main" val="1222932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214817" y="3396448"/>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EC41A117-5F0F-CE69-E658-457F663A1EF9}"/>
              </a:ext>
            </a:extLst>
          </p:cNvPr>
          <p:cNvSpPr/>
          <p:nvPr/>
        </p:nvSpPr>
        <p:spPr>
          <a:xfrm>
            <a:off x="234406" y="2578846"/>
            <a:ext cx="968047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JOINT LABOR /MNGMNT (extras)</a:t>
            </a:r>
          </a:p>
        </p:txBody>
      </p:sp>
      <p:sp>
        <p:nvSpPr>
          <p:cNvPr id="6" name="TextBox 5">
            <a:extLst>
              <a:ext uri="{FF2B5EF4-FFF2-40B4-BE49-F238E27FC236}">
                <a16:creationId xmlns:a16="http://schemas.microsoft.com/office/drawing/2014/main" id="{8642DA98-4811-B273-A02F-AFB1F4957FC2}"/>
              </a:ext>
            </a:extLst>
          </p:cNvPr>
          <p:cNvSpPr txBox="1"/>
          <p:nvPr/>
        </p:nvSpPr>
        <p:spPr>
          <a:xfrm>
            <a:off x="98192" y="3338826"/>
            <a:ext cx="11735645" cy="2123658"/>
          </a:xfrm>
          <a:prstGeom prst="rect">
            <a:avLst/>
          </a:prstGeom>
          <a:noFill/>
        </p:spPr>
        <p:txBody>
          <a:bodyPr wrap="square" rtlCol="0">
            <a:spAutoFit/>
          </a:bodyPr>
          <a:lstStyle/>
          <a:p>
            <a:r>
              <a:rPr lang="en-US" dirty="0"/>
              <a:t>In an effort to address a variety of issues, the parties have come to terms or have  agreed to future dialogue concerning the following: </a:t>
            </a:r>
          </a:p>
          <a:p>
            <a:pPr marL="742950" lvl="1" indent="-285750">
              <a:buFont typeface="Wingdings" panose="05000000000000000000" pitchFamily="2" charset="2"/>
              <a:buChar char="Ø"/>
            </a:pPr>
            <a:r>
              <a:rPr lang="en-US" sz="1600" b="1" dirty="0"/>
              <a:t>Overtime Equalization – </a:t>
            </a:r>
            <a:r>
              <a:rPr lang="en-US" sz="1600" dirty="0"/>
              <a:t>The Parties agree that existing contract language will be enforced to achieve this MTA  priority. </a:t>
            </a:r>
            <a:r>
              <a:rPr lang="en-US" sz="1600" b="1" dirty="0"/>
              <a:t> </a:t>
            </a:r>
          </a:p>
          <a:p>
            <a:pPr marL="742950" lvl="1" indent="-285750">
              <a:buFont typeface="Wingdings" panose="05000000000000000000" pitchFamily="2" charset="2"/>
              <a:buChar char="Ø"/>
            </a:pPr>
            <a:r>
              <a:rPr lang="en-US" sz="1600" b="1" dirty="0"/>
              <a:t>Fare Evasion-  </a:t>
            </a:r>
            <a:r>
              <a:rPr lang="en-US" sz="1600" dirty="0"/>
              <a:t>The Parties agree to meet and confer on new initiatives as may be mutually agreed to reduce fare evasion </a:t>
            </a:r>
            <a:r>
              <a:rPr lang="en-US" sz="1600" b="1" dirty="0"/>
              <a:t> </a:t>
            </a:r>
          </a:p>
          <a:p>
            <a:pPr marL="742950" lvl="1" indent="-285750">
              <a:buFont typeface="Wingdings" panose="05000000000000000000" pitchFamily="2" charset="2"/>
              <a:buChar char="Ø"/>
            </a:pPr>
            <a:r>
              <a:rPr lang="en-US" sz="1600" b="1" dirty="0"/>
              <a:t>Member Privacy- </a:t>
            </a:r>
            <a:r>
              <a:rPr lang="en-US" sz="1600" dirty="0"/>
              <a:t>The Authority will provide privacy envelopes for use by members to submit confidential/ medical information documents.</a:t>
            </a:r>
            <a:endParaRPr lang="en-US" sz="1600" b="1" dirty="0"/>
          </a:p>
          <a:p>
            <a:pPr marL="742950" lvl="1" indent="-285750">
              <a:buFont typeface="Wingdings" panose="05000000000000000000" pitchFamily="2" charset="2"/>
              <a:buChar char="Ø"/>
            </a:pPr>
            <a:r>
              <a:rPr lang="en-US" sz="1600" b="1" dirty="0"/>
              <a:t>Safety – </a:t>
            </a:r>
            <a:r>
              <a:rPr lang="en-US" sz="1600" dirty="0"/>
              <a:t>The Authority agrees to notify the union in advance of the Introduction of all new chemicals and or tools before they are Used .</a:t>
            </a:r>
            <a:endParaRPr lang="en-US" sz="1600" b="1" dirty="0"/>
          </a:p>
        </p:txBody>
      </p:sp>
    </p:spTree>
    <p:extLst>
      <p:ext uri="{BB962C8B-B14F-4D97-AF65-F5344CB8AC3E}">
        <p14:creationId xmlns:p14="http://schemas.microsoft.com/office/powerpoint/2010/main" val="1767530149"/>
      </p:ext>
    </p:extLst>
  </p:cSld>
  <p:clrMapOvr>
    <a:masterClrMapping/>
  </p:clrMapOvr>
  <p:transition spd="slow">
    <p:wheel spokes="1"/>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533347" cy="504825"/>
          </a:xfrm>
        </p:spPr>
        <p:txBody>
          <a:bodyPr>
            <a:normAutofit/>
          </a:bodyPr>
          <a:lstStyle/>
          <a:p>
            <a:pPr algn="l"/>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46" y="13049"/>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234237" y="2825829"/>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pic>
        <p:nvPicPr>
          <p:cNvPr id="8" name="Picture 7">
            <a:extLst>
              <a:ext uri="{FF2B5EF4-FFF2-40B4-BE49-F238E27FC236}">
                <a16:creationId xmlns:a16="http://schemas.microsoft.com/office/drawing/2014/main" id="{BD475A2C-DABC-E169-1A2F-D89F8003AC81}"/>
              </a:ext>
            </a:extLst>
          </p:cNvPr>
          <p:cNvPicPr>
            <a:picLocks noChangeAspect="1"/>
          </p:cNvPicPr>
          <p:nvPr/>
        </p:nvPicPr>
        <p:blipFill>
          <a:blip r:embed="rId6">
            <a:alphaModFix amt="42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3792613" y="3472160"/>
            <a:ext cx="4636211" cy="1990007"/>
          </a:xfrm>
          <a:prstGeom prst="rect">
            <a:avLst/>
          </a:prstGeom>
          <a:effectLst>
            <a:glow rad="127000">
              <a:schemeClr val="accent1">
                <a:alpha val="24000"/>
              </a:schemeClr>
            </a:glow>
          </a:effectLst>
        </p:spPr>
      </p:pic>
      <p:sp>
        <p:nvSpPr>
          <p:cNvPr id="4" name="Rectangle 3">
            <a:extLst>
              <a:ext uri="{FF2B5EF4-FFF2-40B4-BE49-F238E27FC236}">
                <a16:creationId xmlns:a16="http://schemas.microsoft.com/office/drawing/2014/main" id="{B9BFCEC0-D8A6-0E70-74D0-FF39FD1BAEB1}"/>
              </a:ext>
            </a:extLst>
          </p:cNvPr>
          <p:cNvSpPr/>
          <p:nvPr/>
        </p:nvSpPr>
        <p:spPr>
          <a:xfrm>
            <a:off x="856114" y="2629546"/>
            <a:ext cx="11057353" cy="3416320"/>
          </a:xfrm>
          <a:prstGeom prst="rect">
            <a:avLst/>
          </a:prstGeom>
          <a:noFill/>
        </p:spPr>
        <p:txBody>
          <a:bodyPr wrap="squar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Thank You</a:t>
            </a:r>
          </a:p>
          <a:p>
            <a:pPr algn="ctr"/>
            <a:endParaRPr lang="en-US" sz="5400" b="1" dirty="0">
              <a:ln w="12700">
                <a:solidFill>
                  <a:schemeClr val="accent5"/>
                </a:solidFill>
                <a:prstDash val="solid"/>
              </a:ln>
              <a:pattFill prst="ltDnDiag">
                <a:fgClr>
                  <a:schemeClr val="accent5">
                    <a:lumMod val="60000"/>
                    <a:lumOff val="40000"/>
                  </a:schemeClr>
                </a:fgClr>
                <a:bgClr>
                  <a:schemeClr val="bg1"/>
                </a:bgClr>
              </a:pattFill>
            </a:endParaRPr>
          </a:p>
          <a:p>
            <a:pPr algn="ctr"/>
            <a:r>
              <a:rPr lang="en-US" sz="5400" b="1" dirty="0">
                <a:ln w="12700">
                  <a:solidFill>
                    <a:schemeClr val="accent5"/>
                  </a:solidFill>
                  <a:prstDash val="solid"/>
                </a:ln>
                <a:pattFill prst="ltDnDiag">
                  <a:fgClr>
                    <a:schemeClr val="accent5">
                      <a:lumMod val="60000"/>
                      <a:lumOff val="40000"/>
                    </a:schemeClr>
                  </a:fgClr>
                  <a:bgClr>
                    <a:schemeClr val="bg1"/>
                  </a:bgClr>
                </a:pattFill>
              </a:rPr>
              <a:t>For Your COOPERATION &amp;</a:t>
            </a:r>
          </a:p>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patience</a:t>
            </a:r>
          </a:p>
        </p:txBody>
      </p:sp>
    </p:spTree>
    <p:extLst>
      <p:ext uri="{BB962C8B-B14F-4D97-AF65-F5344CB8AC3E}">
        <p14:creationId xmlns:p14="http://schemas.microsoft.com/office/powerpoint/2010/main" val="3339291378"/>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2981331"/>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AF21412E-E0A8-ABEC-030A-01F24BABC579}"/>
              </a:ext>
            </a:extLst>
          </p:cNvPr>
          <p:cNvSpPr/>
          <p:nvPr/>
        </p:nvSpPr>
        <p:spPr>
          <a:xfrm>
            <a:off x="1099087" y="3536055"/>
            <a:ext cx="999382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QUESTIONS AND ANSWERS TIME?</a:t>
            </a:r>
          </a:p>
        </p:txBody>
      </p:sp>
    </p:spTree>
    <p:extLst>
      <p:ext uri="{BB962C8B-B14F-4D97-AF65-F5344CB8AC3E}">
        <p14:creationId xmlns:p14="http://schemas.microsoft.com/office/powerpoint/2010/main" val="1403459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JUNE 30,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73" y="3206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11" name="TextBox 10">
            <a:extLst>
              <a:ext uri="{FF2B5EF4-FFF2-40B4-BE49-F238E27FC236}">
                <a16:creationId xmlns:a16="http://schemas.microsoft.com/office/drawing/2014/main" id="{0A8460E1-71D7-F1DC-D0CA-68314A70667E}"/>
              </a:ext>
            </a:extLst>
          </p:cNvPr>
          <p:cNvSpPr txBox="1"/>
          <p:nvPr/>
        </p:nvSpPr>
        <p:spPr>
          <a:xfrm>
            <a:off x="267370" y="1712498"/>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Tree>
    <p:extLst>
      <p:ext uri="{BB962C8B-B14F-4D97-AF65-F5344CB8AC3E}">
        <p14:creationId xmlns:p14="http://schemas.microsoft.com/office/powerpoint/2010/main" val="935490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10872" y="202151"/>
            <a:ext cx="4811821" cy="2211256"/>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538726" y="2334061"/>
            <a:ext cx="548396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730" y="12393"/>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541802" y="2999182"/>
            <a:ext cx="11341006" cy="2862322"/>
          </a:xfrm>
          <a:prstGeom prst="rect">
            <a:avLst/>
          </a:prstGeom>
          <a:noFill/>
        </p:spPr>
        <p:txBody>
          <a:bodyPr wrap="square">
            <a:spAutoFit/>
          </a:bodyPr>
          <a:lstStyle/>
          <a:p>
            <a:pPr marL="457200" indent="-457200" eaLnBrk="1">
              <a:buFont typeface="Wingdings" pitchFamily="2" charset="2"/>
              <a:buChar char="Ø"/>
              <a:defRPr/>
            </a:pPr>
            <a:r>
              <a:rPr lang="en-US" sz="2000" dirty="0"/>
              <a:t>** </a:t>
            </a:r>
            <a:r>
              <a:rPr lang="en-US" sz="2000" b="1" i="1" u="sng" dirty="0">
                <a:effectLst>
                  <a:outerShdw blurRad="38100" dist="38100" dir="2700000" algn="tl">
                    <a:srgbClr val="C0C0C0"/>
                  </a:outerShdw>
                </a:effectLst>
              </a:rPr>
              <a:t>Compounded Retroactive Pay for over 6 Years</a:t>
            </a:r>
            <a:r>
              <a:rPr lang="en-US" sz="2000" dirty="0"/>
              <a:t>**</a:t>
            </a:r>
          </a:p>
          <a:p>
            <a:pPr marL="457200" indent="-457200" eaLnBrk="1">
              <a:buFont typeface="Wingdings" pitchFamily="2" charset="2"/>
              <a:buChar char="Ø"/>
              <a:defRPr/>
            </a:pPr>
            <a:r>
              <a:rPr lang="en-US" sz="2000" dirty="0"/>
              <a:t>The Retro Active pay period  will span from February 16</a:t>
            </a:r>
            <a:r>
              <a:rPr lang="en-US" sz="2000" baseline="30000" dirty="0"/>
              <a:t>th</a:t>
            </a:r>
            <a:r>
              <a:rPr lang="en-US" sz="2000" dirty="0"/>
              <a:t> 2017 until a date set by SIR after ratification.</a:t>
            </a:r>
          </a:p>
          <a:p>
            <a:pPr marL="457200" indent="-457200" eaLnBrk="1">
              <a:buFont typeface="Wingdings" pitchFamily="2" charset="2"/>
              <a:buChar char="Ø"/>
              <a:defRPr/>
            </a:pPr>
            <a:r>
              <a:rPr lang="en-US" sz="2000" dirty="0"/>
              <a:t>The average retroactive check for a member who worked from 2017 until proposed ratification date per member will be $27,380 (Straight Time Rate) – Overtime was not calculated into these figures.  Some members retroactive pay checks may be higher depending on current hourly rate and overtime payments.</a:t>
            </a:r>
          </a:p>
          <a:p>
            <a:pPr marL="457200" indent="-457200" eaLnBrk="1">
              <a:buFont typeface="Wingdings" pitchFamily="2" charset="2"/>
              <a:buChar char="Ø"/>
              <a:defRPr/>
            </a:pPr>
            <a:r>
              <a:rPr lang="en-US" sz="2000" dirty="0"/>
              <a:t>The union will be notified by management in advance concerning what pay cycle the Retro-Active Pay will be in paid.  Management customarily  gives the union two weeks notice so that members can adjust their 401k/457k contributions if they wish.</a:t>
            </a:r>
          </a:p>
        </p:txBody>
      </p:sp>
      <p:sp>
        <p:nvSpPr>
          <p:cNvPr id="11" name="TextBox 10">
            <a:extLst>
              <a:ext uri="{FF2B5EF4-FFF2-40B4-BE49-F238E27FC236}">
                <a16:creationId xmlns:a16="http://schemas.microsoft.com/office/drawing/2014/main" id="{0A8460E1-71D7-F1DC-D0CA-68314A70667E}"/>
              </a:ext>
            </a:extLst>
          </p:cNvPr>
          <p:cNvSpPr txBox="1"/>
          <p:nvPr/>
        </p:nvSpPr>
        <p:spPr>
          <a:xfrm>
            <a:off x="139302" y="1691125"/>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4" name="Rectangle 3">
            <a:extLst>
              <a:ext uri="{FF2B5EF4-FFF2-40B4-BE49-F238E27FC236}">
                <a16:creationId xmlns:a16="http://schemas.microsoft.com/office/drawing/2014/main" id="{C35D94CC-1D4D-9E55-556C-E3168C435963}"/>
              </a:ext>
            </a:extLst>
          </p:cNvPr>
          <p:cNvSpPr/>
          <p:nvPr/>
        </p:nvSpPr>
        <p:spPr>
          <a:xfrm>
            <a:off x="83441" y="2202902"/>
            <a:ext cx="4581832"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RETRO- WAGES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2031334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JUNE 30,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2981331"/>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Tree>
    <p:extLst>
      <p:ext uri="{BB962C8B-B14F-4D97-AF65-F5344CB8AC3E}">
        <p14:creationId xmlns:p14="http://schemas.microsoft.com/office/powerpoint/2010/main" val="42179438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JUNE 30,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2981331"/>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Tree>
    <p:extLst>
      <p:ext uri="{BB962C8B-B14F-4D97-AF65-F5344CB8AC3E}">
        <p14:creationId xmlns:p14="http://schemas.microsoft.com/office/powerpoint/2010/main" val="386125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JUNE 30,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2981331"/>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Tree>
    <p:extLst>
      <p:ext uri="{BB962C8B-B14F-4D97-AF65-F5344CB8AC3E}">
        <p14:creationId xmlns:p14="http://schemas.microsoft.com/office/powerpoint/2010/main" val="40557126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JUNE 30,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2981331"/>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Tree>
    <p:extLst>
      <p:ext uri="{BB962C8B-B14F-4D97-AF65-F5344CB8AC3E}">
        <p14:creationId xmlns:p14="http://schemas.microsoft.com/office/powerpoint/2010/main" val="2131957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JUNE 30,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2981331"/>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	AFL &amp;CIO</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Tree>
    <p:extLst>
      <p:ext uri="{BB962C8B-B14F-4D97-AF65-F5344CB8AC3E}">
        <p14:creationId xmlns:p14="http://schemas.microsoft.com/office/powerpoint/2010/main" val="1517994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JUNE 30,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2981331"/>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Tree>
    <p:extLst>
      <p:ext uri="{BB962C8B-B14F-4D97-AF65-F5344CB8AC3E}">
        <p14:creationId xmlns:p14="http://schemas.microsoft.com/office/powerpoint/2010/main" val="7760065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JUNE 30,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2981331"/>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	AFL &amp;CIO</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Tree>
    <p:extLst>
      <p:ext uri="{BB962C8B-B14F-4D97-AF65-F5344CB8AC3E}">
        <p14:creationId xmlns:p14="http://schemas.microsoft.com/office/powerpoint/2010/main" val="21047113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JUNE 30,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2981331"/>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Tree>
    <p:extLst>
      <p:ext uri="{BB962C8B-B14F-4D97-AF65-F5344CB8AC3E}">
        <p14:creationId xmlns:p14="http://schemas.microsoft.com/office/powerpoint/2010/main" val="20876395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069724" y="202150"/>
            <a:ext cx="4952969" cy="2477829"/>
          </a:xfrm>
        </p:spPr>
        <p:txBody>
          <a:bodyPr anchor="b">
            <a:normAutofit/>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69951" y="2531247"/>
            <a:ext cx="5833787" cy="504825"/>
          </a:xfrm>
        </p:spPr>
        <p:txBody>
          <a:bodyPr>
            <a:normAutofit/>
          </a:bodyPr>
          <a:lstStyle/>
          <a:p>
            <a:pPr algn="r"/>
            <a:r>
              <a:rPr lang="en-US" sz="1800" dirty="0">
                <a:solidFill>
                  <a:srgbClr val="FFFFFF"/>
                </a:solidFill>
              </a:rPr>
              <a:t>CONTRACT TERM FEBRUARY 16, 2017 – JUNE 30,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2981331"/>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Tree>
    <p:extLst>
      <p:ext uri="{BB962C8B-B14F-4D97-AF65-F5344CB8AC3E}">
        <p14:creationId xmlns:p14="http://schemas.microsoft.com/office/powerpoint/2010/main" val="135248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10872" y="202151"/>
            <a:ext cx="4811821" cy="2211256"/>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88906" y="2334061"/>
            <a:ext cx="5833787" cy="504825"/>
          </a:xfrm>
        </p:spPr>
        <p:txBody>
          <a:bodyPr>
            <a:normAutofit/>
          </a:bodyPr>
          <a:lstStyle/>
          <a:p>
            <a:pPr algn="r"/>
            <a:r>
              <a:rPr lang="en-US" sz="1800" dirty="0">
                <a:solidFill>
                  <a:srgbClr val="FFFFFF"/>
                </a:solidFill>
              </a:rPr>
              <a:t>CONTRACT TERM February 16, 2017 – August 31 ,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88262" y="2981331"/>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17" name="TextBox 16">
            <a:extLst>
              <a:ext uri="{FF2B5EF4-FFF2-40B4-BE49-F238E27FC236}">
                <a16:creationId xmlns:a16="http://schemas.microsoft.com/office/drawing/2014/main" id="{4FF94682-7724-16D0-90A0-3F408AEFC819}"/>
              </a:ext>
            </a:extLst>
          </p:cNvPr>
          <p:cNvSpPr txBox="1"/>
          <p:nvPr/>
        </p:nvSpPr>
        <p:spPr>
          <a:xfrm>
            <a:off x="893970" y="3095900"/>
            <a:ext cx="10710932" cy="2554545"/>
          </a:xfrm>
          <a:prstGeom prst="rect">
            <a:avLst/>
          </a:prstGeom>
          <a:noFill/>
        </p:spPr>
        <p:txBody>
          <a:bodyPr wrap="square">
            <a:spAutoFit/>
          </a:bodyPr>
          <a:lstStyle/>
          <a:p>
            <a:pPr marL="457200" indent="-457200" eaLnBrk="1">
              <a:buFont typeface="Wingdings" pitchFamily="2" charset="2"/>
              <a:buChar char="Ø"/>
              <a:defRPr/>
            </a:pPr>
            <a:r>
              <a:rPr lang="en-US" sz="2000" dirty="0"/>
              <a:t>** </a:t>
            </a:r>
            <a:r>
              <a:rPr lang="en-US" sz="2000" b="1" i="1" u="sng" dirty="0">
                <a:effectLst>
                  <a:outerShdw blurRad="38100" dist="38100" dir="2700000" algn="tl">
                    <a:srgbClr val="C0C0C0"/>
                  </a:outerShdw>
                </a:effectLst>
              </a:rPr>
              <a:t>Compounded Retroactive Pay for over 6 Years</a:t>
            </a:r>
            <a:r>
              <a:rPr lang="en-US" sz="2000" dirty="0"/>
              <a:t>**</a:t>
            </a:r>
          </a:p>
          <a:p>
            <a:pPr marL="457200" indent="-457200" eaLnBrk="1">
              <a:buFont typeface="Wingdings" pitchFamily="2" charset="2"/>
              <a:buChar char="Ø"/>
              <a:defRPr/>
            </a:pPr>
            <a:r>
              <a:rPr lang="en-US" sz="2000" dirty="0"/>
              <a:t>Retro Active Pay shall be granted only to current employees as of full and final ratification for service performed from 2016 to 2022 and on a pro-rata basis for employees who during the time period of 2016 to 2022</a:t>
            </a:r>
          </a:p>
          <a:p>
            <a:pPr marL="457200" indent="-457200" eaLnBrk="1">
              <a:buFont typeface="Wingdings" pitchFamily="2" charset="2"/>
              <a:buChar char="Ø"/>
              <a:defRPr/>
            </a:pPr>
            <a:r>
              <a:rPr lang="en-US" sz="2000" dirty="0"/>
              <a:t>1.) Retired</a:t>
            </a:r>
          </a:p>
          <a:p>
            <a:pPr marL="457200" indent="-457200" eaLnBrk="1">
              <a:buFont typeface="Wingdings" pitchFamily="2" charset="2"/>
              <a:buChar char="Ø"/>
              <a:defRPr/>
            </a:pPr>
            <a:r>
              <a:rPr lang="en-US" sz="2000" dirty="0"/>
              <a:t>2.) Died</a:t>
            </a:r>
          </a:p>
          <a:p>
            <a:pPr marL="457200" indent="-457200" eaLnBrk="1">
              <a:buFont typeface="Wingdings" pitchFamily="2" charset="2"/>
              <a:buChar char="Ø"/>
              <a:defRPr/>
            </a:pPr>
            <a:r>
              <a:rPr lang="en-US" sz="2000" dirty="0"/>
              <a:t>3.) Resigned while having  vested right to a pension under the MTA Defined Benefits SIRTOA Plan</a:t>
            </a:r>
          </a:p>
          <a:p>
            <a:pPr marL="457200" indent="-457200" eaLnBrk="1">
              <a:buFont typeface="Wingdings" pitchFamily="2" charset="2"/>
              <a:buChar char="Ø"/>
              <a:defRPr/>
            </a:pPr>
            <a:r>
              <a:rPr lang="en-US" sz="2000" dirty="0"/>
              <a:t>4.) Employees dismissed and reinstated or rehired with seniority restored.  </a:t>
            </a:r>
          </a:p>
        </p:txBody>
      </p:sp>
      <p:sp>
        <p:nvSpPr>
          <p:cNvPr id="19" name="TextBox 18">
            <a:extLst>
              <a:ext uri="{FF2B5EF4-FFF2-40B4-BE49-F238E27FC236}">
                <a16:creationId xmlns:a16="http://schemas.microsoft.com/office/drawing/2014/main" id="{C75EFBED-DE53-0355-2C2A-EF16B10B3351}"/>
              </a:ext>
            </a:extLst>
          </p:cNvPr>
          <p:cNvSpPr txBox="1"/>
          <p:nvPr/>
        </p:nvSpPr>
        <p:spPr>
          <a:xfrm>
            <a:off x="-895612" y="2172570"/>
            <a:ext cx="6256979"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RETRO- WAGES</a:t>
            </a:r>
          </a:p>
        </p:txBody>
      </p:sp>
    </p:spTree>
    <p:extLst>
      <p:ext uri="{BB962C8B-B14F-4D97-AF65-F5344CB8AC3E}">
        <p14:creationId xmlns:p14="http://schemas.microsoft.com/office/powerpoint/2010/main" val="424452027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10872" y="202151"/>
            <a:ext cx="4811821" cy="2211256"/>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88906" y="2334061"/>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470" y="5779880"/>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5708405" y="3170693"/>
            <a:ext cx="6420862" cy="2985433"/>
          </a:xfrm>
          <a:prstGeom prst="rect">
            <a:avLst/>
          </a:prstGeom>
          <a:noFill/>
        </p:spPr>
        <p:txBody>
          <a:bodyPr wrap="square">
            <a:spAutoFit/>
          </a:bodyPr>
          <a:lstStyle/>
          <a:p>
            <a:pPr marL="457200" indent="-457200" eaLnBrk="1">
              <a:defRPr/>
            </a:pPr>
            <a:endParaRPr lang="en-US" dirty="0"/>
          </a:p>
          <a:p>
            <a:pPr marL="457200" indent="-457200" eaLnBrk="1">
              <a:defRPr/>
            </a:pPr>
            <a:r>
              <a:rPr lang="en-US" sz="2400" dirty="0"/>
              <a:t>Current Proposed CBA:</a:t>
            </a:r>
          </a:p>
          <a:p>
            <a:pPr marL="457200" indent="-457200" eaLnBrk="1">
              <a:buFont typeface="Wingdings" pitchFamily="2" charset="2"/>
              <a:buChar char="Ø"/>
              <a:defRPr/>
            </a:pPr>
            <a:r>
              <a:rPr lang="en-US" sz="2400" dirty="0"/>
              <a:t>$27,380 (Average) X 260 Members = $7,118,800 (Approx.)</a:t>
            </a:r>
          </a:p>
          <a:p>
            <a:pPr marL="457200" indent="-457200" algn="ctr" eaLnBrk="1">
              <a:defRPr/>
            </a:pPr>
            <a:endParaRPr lang="en-US" b="1" dirty="0">
              <a:solidFill>
                <a:srgbClr val="FF0000"/>
              </a:solidFill>
            </a:endParaRPr>
          </a:p>
          <a:p>
            <a:pPr marL="457200" indent="-457200" algn="ctr" eaLnBrk="1">
              <a:defRPr/>
            </a:pPr>
            <a:r>
              <a:rPr lang="en-US" sz="2000" b="1" dirty="0">
                <a:solidFill>
                  <a:srgbClr val="FFC000"/>
                </a:solidFill>
              </a:rPr>
              <a:t>These numbers are based on straight hour wages </a:t>
            </a:r>
          </a:p>
          <a:p>
            <a:pPr marL="457200" indent="-457200" algn="ctr" eaLnBrk="1">
              <a:defRPr/>
            </a:pPr>
            <a:r>
              <a:rPr lang="en-US" sz="2000" b="1" dirty="0">
                <a:solidFill>
                  <a:srgbClr val="FFC000"/>
                </a:solidFill>
              </a:rPr>
              <a:t> &amp; members retro-active checks</a:t>
            </a:r>
          </a:p>
          <a:p>
            <a:pPr marL="457200" indent="-457200" algn="ctr" eaLnBrk="1">
              <a:defRPr/>
            </a:pPr>
            <a:r>
              <a:rPr lang="en-US" sz="2000" b="1" dirty="0">
                <a:solidFill>
                  <a:srgbClr val="FFC000"/>
                </a:solidFill>
              </a:rPr>
              <a:t> will be higher which will</a:t>
            </a:r>
          </a:p>
          <a:p>
            <a:pPr marL="457200" indent="-457200" algn="ctr" eaLnBrk="1">
              <a:defRPr/>
            </a:pPr>
            <a:r>
              <a:rPr lang="en-US" sz="2000" b="1" dirty="0">
                <a:solidFill>
                  <a:srgbClr val="FFC000"/>
                </a:solidFill>
              </a:rPr>
              <a:t> include overtime payments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17" name="TextBox 16">
            <a:extLst>
              <a:ext uri="{FF2B5EF4-FFF2-40B4-BE49-F238E27FC236}">
                <a16:creationId xmlns:a16="http://schemas.microsoft.com/office/drawing/2014/main" id="{5133E452-069C-ED63-22FC-F1C6CE416E7F}"/>
              </a:ext>
            </a:extLst>
          </p:cNvPr>
          <p:cNvSpPr txBox="1"/>
          <p:nvPr/>
        </p:nvSpPr>
        <p:spPr>
          <a:xfrm>
            <a:off x="-921504" y="2314486"/>
            <a:ext cx="633190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RETRO- WAGES</a:t>
            </a:r>
          </a:p>
        </p:txBody>
      </p:sp>
    </p:spTree>
    <p:extLst>
      <p:ext uri="{BB962C8B-B14F-4D97-AF65-F5344CB8AC3E}">
        <p14:creationId xmlns:p14="http://schemas.microsoft.com/office/powerpoint/2010/main" val="1659219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10872" y="202151"/>
            <a:ext cx="4811821" cy="2211256"/>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88906" y="2334061"/>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121077" y="2558293"/>
            <a:ext cx="998323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AVERAGE </a:t>
            </a:r>
            <a:r>
              <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WAGE INCREASE</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17" name="TextBox 16">
            <a:extLst>
              <a:ext uri="{FF2B5EF4-FFF2-40B4-BE49-F238E27FC236}">
                <a16:creationId xmlns:a16="http://schemas.microsoft.com/office/drawing/2014/main" id="{953E1C5D-666F-B3C9-315B-EB36A8A57DAB}"/>
              </a:ext>
            </a:extLst>
          </p:cNvPr>
          <p:cNvSpPr txBox="1"/>
          <p:nvPr/>
        </p:nvSpPr>
        <p:spPr>
          <a:xfrm>
            <a:off x="997434" y="4301244"/>
            <a:ext cx="10256020" cy="1200329"/>
          </a:xfrm>
          <a:prstGeom prst="rect">
            <a:avLst/>
          </a:prstGeom>
          <a:noFill/>
        </p:spPr>
        <p:txBody>
          <a:bodyPr wrap="square">
            <a:spAutoFit/>
          </a:bodyPr>
          <a:lstStyle/>
          <a:p>
            <a:pPr indent="-338138"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en-US" sz="2400" dirty="0"/>
              <a:t>Upon ratification SMART members hourly wages  will increase </a:t>
            </a:r>
            <a:r>
              <a:rPr lang="en-US" sz="2400" b="1" u="sng" dirty="0"/>
              <a:t>on average</a:t>
            </a:r>
            <a:r>
              <a:rPr lang="en-US" sz="2400" b="1" dirty="0"/>
              <a:t> by</a:t>
            </a:r>
            <a:r>
              <a:rPr lang="en-US" sz="2400" dirty="0"/>
              <a:t> </a:t>
            </a:r>
            <a:r>
              <a:rPr lang="en-US" sz="2400" b="1" i="1" dirty="0"/>
              <a:t>$5.09 </a:t>
            </a:r>
            <a:r>
              <a:rPr lang="en-US" sz="2400" i="1" dirty="0"/>
              <a:t>per hour </a:t>
            </a:r>
          </a:p>
          <a:p>
            <a:pPr indent="-338138"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pPr>
            <a:r>
              <a:rPr lang="en-US" sz="2400" i="1" dirty="0"/>
              <a:t> OR…</a:t>
            </a:r>
            <a:r>
              <a:rPr lang="en-US" sz="2400" b="1" i="1" dirty="0"/>
              <a:t>$10,600 </a:t>
            </a:r>
            <a:r>
              <a:rPr lang="en-US" sz="2400" i="1" dirty="0"/>
              <a:t>Per Year for members who worked from 2017 to present.</a:t>
            </a:r>
            <a:endParaRPr lang="en-US" sz="2400" dirty="0"/>
          </a:p>
        </p:txBody>
      </p:sp>
    </p:spTree>
    <p:extLst>
      <p:ext uri="{BB962C8B-B14F-4D97-AF65-F5344CB8AC3E}">
        <p14:creationId xmlns:p14="http://schemas.microsoft.com/office/powerpoint/2010/main" val="452336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10872" y="202151"/>
            <a:ext cx="4811821" cy="2211256"/>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88906" y="2334061"/>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141319" y="2459607"/>
            <a:ext cx="6611011"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9525">
                  <a:solidFill>
                    <a:prstClr val="white"/>
                  </a:solidFill>
                  <a:prstDash val="solid"/>
                </a:ln>
                <a:solidFill>
                  <a:prstClr val="black"/>
                </a:solidFill>
                <a:effectLst>
                  <a:outerShdw blurRad="12700" dist="38100" dir="2700000" algn="tl" rotWithShape="0">
                    <a:prstClr val="white">
                      <a:lumMod val="50000"/>
                    </a:prstClr>
                  </a:outerShdw>
                </a:effectLst>
                <a:uLnTx/>
                <a:uFillTx/>
                <a:latin typeface="Calibri" panose="020F0502020204030204"/>
                <a:ea typeface="+mn-ea"/>
                <a:cs typeface="+mn-cs"/>
              </a:rPr>
              <a:t>LUMP SUM PAYMENT</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17" name="TextBox 16">
            <a:extLst>
              <a:ext uri="{FF2B5EF4-FFF2-40B4-BE49-F238E27FC236}">
                <a16:creationId xmlns:a16="http://schemas.microsoft.com/office/drawing/2014/main" id="{2FC32706-391B-41A6-2BF9-CCF58D42B100}"/>
              </a:ext>
            </a:extLst>
          </p:cNvPr>
          <p:cNvSpPr txBox="1"/>
          <p:nvPr/>
        </p:nvSpPr>
        <p:spPr>
          <a:xfrm>
            <a:off x="2223384" y="4370631"/>
            <a:ext cx="8962357" cy="1200329"/>
          </a:xfrm>
          <a:prstGeom prst="rect">
            <a:avLst/>
          </a:prstGeom>
          <a:noFill/>
        </p:spPr>
        <p:txBody>
          <a:bodyPr wrap="square">
            <a:spAutoFit/>
          </a:bodyPr>
          <a:lstStyle/>
          <a:p>
            <a:r>
              <a:rPr lang="en-US" sz="2400" dirty="0"/>
              <a:t>Effective April 15</a:t>
            </a:r>
            <a:r>
              <a:rPr lang="en-US" sz="2400" baseline="30000" dirty="0"/>
              <a:t>th</a:t>
            </a:r>
            <a:r>
              <a:rPr lang="en-US" sz="2400" dirty="0"/>
              <a:t> 2019, each active employee covered by this agreement with no less than one (1) year of service shall receive a one-time, non-recurring, pensionable, lump sum payment of $500</a:t>
            </a:r>
          </a:p>
        </p:txBody>
      </p:sp>
    </p:spTree>
    <p:extLst>
      <p:ext uri="{BB962C8B-B14F-4D97-AF65-F5344CB8AC3E}">
        <p14:creationId xmlns:p14="http://schemas.microsoft.com/office/powerpoint/2010/main" val="3698088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10872" y="202151"/>
            <a:ext cx="4811821" cy="2211256"/>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88906" y="2334061"/>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116267" y="57294"/>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387657" y="2451138"/>
            <a:ext cx="8517036" cy="923330"/>
          </a:xfrm>
          <a:prstGeom prst="rect">
            <a:avLst/>
          </a:prstGeom>
          <a:noFill/>
        </p:spPr>
        <p:txBody>
          <a:bodyPr wrap="square">
            <a:spAutoFit/>
          </a:bodyPr>
          <a:lstStyle/>
          <a:p>
            <a:pPr algn="r"/>
            <a:r>
              <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Calibri" panose="020F0502020204030204"/>
              </a:rPr>
              <a:t>LONGEVITY SERVICE BONUS</a:t>
            </a:r>
            <a:endParaRPr lang="en-US" sz="5400" dirty="0">
              <a:solidFill>
                <a:srgbClr val="FFFFFF"/>
              </a:solidFill>
            </a:endParaRP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17" name="TextBox 16">
            <a:extLst>
              <a:ext uri="{FF2B5EF4-FFF2-40B4-BE49-F238E27FC236}">
                <a16:creationId xmlns:a16="http://schemas.microsoft.com/office/drawing/2014/main" id="{3E9D3B8A-1969-4044-6161-481570DF4A99}"/>
              </a:ext>
            </a:extLst>
          </p:cNvPr>
          <p:cNvSpPr txBox="1"/>
          <p:nvPr/>
        </p:nvSpPr>
        <p:spPr>
          <a:xfrm>
            <a:off x="5431659" y="3384386"/>
            <a:ext cx="6300590" cy="3416320"/>
          </a:xfrm>
          <a:prstGeom prst="rect">
            <a:avLst/>
          </a:prstGeom>
          <a:noFill/>
        </p:spPr>
        <p:txBody>
          <a:bodyPr wrap="square">
            <a:spAutoFit/>
          </a:bodyPr>
          <a:lstStyle/>
          <a:p>
            <a:pPr indent="-338138"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defRPr/>
            </a:pPr>
            <a:r>
              <a:rPr lang="en-US" sz="2400" dirty="0"/>
              <a:t>Effective February 1</a:t>
            </a:r>
            <a:r>
              <a:rPr lang="en-US" sz="2400" baseline="30000" dirty="0"/>
              <a:t>st</a:t>
            </a:r>
            <a:r>
              <a:rPr lang="en-US" sz="2400" dirty="0"/>
              <a:t>, 2018, the current longevity BONUS shall be increased by $250 for each step</a:t>
            </a:r>
          </a:p>
          <a:p>
            <a:pPr indent="-338138"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defRPr/>
            </a:pPr>
            <a:endParaRPr lang="en-US" sz="2400" dirty="0"/>
          </a:p>
          <a:p>
            <a:pPr indent="-338138"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defRPr/>
            </a:pPr>
            <a:r>
              <a:rPr lang="en-US" sz="2400" dirty="0"/>
              <a:t>New Annual  Service BONUS;</a:t>
            </a:r>
          </a:p>
          <a:p>
            <a:pPr indent="-338138"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defRPr/>
            </a:pPr>
            <a:endParaRPr lang="en-US" sz="2400" dirty="0"/>
          </a:p>
          <a:p>
            <a:pPr indent="-338138"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defRPr/>
            </a:pPr>
            <a:r>
              <a:rPr lang="en-US" sz="2400" b="1" dirty="0"/>
              <a:t>15 yrs. / $ 450</a:t>
            </a:r>
          </a:p>
          <a:p>
            <a:pPr indent="-338138"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defRPr/>
            </a:pPr>
            <a:r>
              <a:rPr lang="en-US" sz="2400" b="1" dirty="0"/>
              <a:t>20 yrs. / $ 550</a:t>
            </a:r>
          </a:p>
          <a:p>
            <a:pPr indent="-338138"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defRPr/>
            </a:pPr>
            <a:r>
              <a:rPr lang="en-US" sz="2400" b="1" dirty="0"/>
              <a:t>25 yrs. / $ 650</a:t>
            </a:r>
          </a:p>
          <a:p>
            <a:pPr indent="-338138" algn="ctr" eaLnBrk="1">
              <a:spcAft>
                <a:spcPct val="0"/>
              </a:spcAft>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defRPr/>
            </a:pPr>
            <a:r>
              <a:rPr lang="en-US" sz="2400" b="1" dirty="0"/>
              <a:t>30 yrs. / $ 750</a:t>
            </a:r>
          </a:p>
        </p:txBody>
      </p:sp>
    </p:spTree>
    <p:extLst>
      <p:ext uri="{BB962C8B-B14F-4D97-AF65-F5344CB8AC3E}">
        <p14:creationId xmlns:p14="http://schemas.microsoft.com/office/powerpoint/2010/main" val="720590603"/>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EC0F0807-AD24-47B6-BC5C-71325B17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15">
            <a:extLst>
              <a:ext uri="{FF2B5EF4-FFF2-40B4-BE49-F238E27FC236}">
                <a16:creationId xmlns:a16="http://schemas.microsoft.com/office/drawing/2014/main" id="{609CB703-C563-4F1F-BF28-83C06E978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a:extLst>
              <a:ext uri="{FF2B5EF4-FFF2-40B4-BE49-F238E27FC236}">
                <a16:creationId xmlns:a16="http://schemas.microsoft.com/office/drawing/2014/main" id="{67B51154-1542-6E75-91D0-735E0EC83BBB}"/>
              </a:ext>
            </a:extLst>
          </p:cNvPr>
          <p:cNvSpPr>
            <a:spLocks noGrp="1"/>
          </p:cNvSpPr>
          <p:nvPr>
            <p:ph type="ctrTitle"/>
          </p:nvPr>
        </p:nvSpPr>
        <p:spPr>
          <a:xfrm>
            <a:off x="7210872" y="202151"/>
            <a:ext cx="4811821" cy="2211256"/>
          </a:xfrm>
        </p:spPr>
        <p:txBody>
          <a:bodyPr anchor="b">
            <a:normAutofit fontScale="90000"/>
          </a:bodyPr>
          <a:lstStyle/>
          <a:p>
            <a:pPr algn="r"/>
            <a:r>
              <a:rPr lang="en-US" sz="5600" dirty="0">
                <a:solidFill>
                  <a:srgbClr val="FFFFFF"/>
                </a:solidFill>
              </a:rPr>
              <a:t>Collective</a:t>
            </a:r>
            <a:br>
              <a:rPr lang="en-US" sz="5600" dirty="0">
                <a:solidFill>
                  <a:srgbClr val="FFFFFF"/>
                </a:solidFill>
              </a:rPr>
            </a:br>
            <a:r>
              <a:rPr lang="en-US" sz="5600" dirty="0">
                <a:solidFill>
                  <a:srgbClr val="FFFFFF"/>
                </a:solidFill>
              </a:rPr>
              <a:t> </a:t>
            </a:r>
            <a:r>
              <a:rPr lang="en-US" sz="5600" dirty="0">
                <a:solidFill>
                  <a:schemeClr val="bg2"/>
                </a:solidFill>
              </a:rPr>
              <a:t>Bargaining</a:t>
            </a:r>
            <a:r>
              <a:rPr lang="en-US" sz="5600" dirty="0">
                <a:solidFill>
                  <a:srgbClr val="FFFFFF"/>
                </a:solidFill>
              </a:rPr>
              <a:t> Agreement </a:t>
            </a:r>
          </a:p>
        </p:txBody>
      </p:sp>
      <p:sp>
        <p:nvSpPr>
          <p:cNvPr id="3" name="Subtitle 2">
            <a:extLst>
              <a:ext uri="{FF2B5EF4-FFF2-40B4-BE49-F238E27FC236}">
                <a16:creationId xmlns:a16="http://schemas.microsoft.com/office/drawing/2014/main" id="{7CA04EF7-A19E-35A5-6108-4CBBFE82ABD4}"/>
              </a:ext>
            </a:extLst>
          </p:cNvPr>
          <p:cNvSpPr>
            <a:spLocks noGrp="1"/>
          </p:cNvSpPr>
          <p:nvPr>
            <p:ph type="subTitle" idx="1"/>
          </p:nvPr>
        </p:nvSpPr>
        <p:spPr>
          <a:xfrm>
            <a:off x="6188906" y="2334061"/>
            <a:ext cx="5833787" cy="504825"/>
          </a:xfrm>
        </p:spPr>
        <p:txBody>
          <a:bodyPr>
            <a:normAutofit/>
          </a:bodyPr>
          <a:lstStyle/>
          <a:p>
            <a:pPr algn="r"/>
            <a:r>
              <a:rPr lang="en-US" sz="1800" dirty="0">
                <a:solidFill>
                  <a:srgbClr val="FFFFFF"/>
                </a:solidFill>
              </a:rPr>
              <a:t>CONTRACT TERM February 16, 2017 – August 31, 2023</a:t>
            </a:r>
          </a:p>
        </p:txBody>
      </p:sp>
      <p:cxnSp>
        <p:nvCxnSpPr>
          <p:cNvPr id="38" name="Straight Connector 17">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10;&#10;Description automatically generated">
            <a:extLst>
              <a:ext uri="{FF2B5EF4-FFF2-40B4-BE49-F238E27FC236}">
                <a16:creationId xmlns:a16="http://schemas.microsoft.com/office/drawing/2014/main" id="{847E2CB7-B539-C6C9-033E-67C1E776D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319" y="69387"/>
            <a:ext cx="6756184" cy="2567348"/>
          </a:xfrm>
          <a:prstGeom prst="rect">
            <a:avLst/>
          </a:prstGeom>
        </p:spPr>
      </p:pic>
      <p:sp>
        <p:nvSpPr>
          <p:cNvPr id="39"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44002" y="28574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40"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2864" y="362847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pic>
        <p:nvPicPr>
          <p:cNvPr id="9" name="Picture 8" descr="Trains on the railway tracks&#10;&#10;Description automatically generated with medium confidence">
            <a:extLst>
              <a:ext uri="{FF2B5EF4-FFF2-40B4-BE49-F238E27FC236}">
                <a16:creationId xmlns:a16="http://schemas.microsoft.com/office/drawing/2014/main" id="{8D260B16-5D49-BC5E-2811-08FD3909E1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204" y="5811151"/>
            <a:ext cx="1396050" cy="929008"/>
          </a:xfrm>
          <a:prstGeom prst="rect">
            <a:avLst/>
          </a:prstGeom>
        </p:spPr>
      </p:pic>
      <p:pic>
        <p:nvPicPr>
          <p:cNvPr id="7" name="Picture 6" descr="A train on the railway tracks&#10;&#10;Description automatically generated">
            <a:extLst>
              <a:ext uri="{FF2B5EF4-FFF2-40B4-BE49-F238E27FC236}">
                <a16:creationId xmlns:a16="http://schemas.microsoft.com/office/drawing/2014/main" id="{4242B2F7-EA60-7C8D-3555-1CFF0D78CF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08148" y="5836164"/>
            <a:ext cx="1205326" cy="903995"/>
          </a:xfrm>
          <a:prstGeom prst="rect">
            <a:avLst/>
          </a:prstGeom>
        </p:spPr>
      </p:pic>
      <p:sp>
        <p:nvSpPr>
          <p:cNvPr id="41"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9869" y="62108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sp>
        <p:nvSpPr>
          <p:cNvPr id="58" name="TextBox 57">
            <a:extLst>
              <a:ext uri="{FF2B5EF4-FFF2-40B4-BE49-F238E27FC236}">
                <a16:creationId xmlns:a16="http://schemas.microsoft.com/office/drawing/2014/main" id="{4EB57FD7-D692-5A75-0641-979338DCCE3F}"/>
              </a:ext>
            </a:extLst>
          </p:cNvPr>
          <p:cNvSpPr txBox="1"/>
          <p:nvPr/>
        </p:nvSpPr>
        <p:spPr>
          <a:xfrm>
            <a:off x="438305" y="3999960"/>
            <a:ext cx="6097022" cy="646331"/>
          </a:xfrm>
          <a:prstGeom prst="rect">
            <a:avLst/>
          </a:prstGeom>
          <a:noFill/>
        </p:spPr>
        <p:txBody>
          <a:bodyPr wrap="square">
            <a:spAutoFit/>
          </a:bodyPr>
          <a:lstStyle/>
          <a:p>
            <a:pPr algn="r"/>
            <a:br>
              <a:rPr lang="en-US" sz="1800" dirty="0">
                <a:solidFill>
                  <a:srgbClr val="FFFFFF"/>
                </a:solidFill>
              </a:rPr>
            </a:br>
            <a:r>
              <a:rPr lang="en-US" sz="1800" dirty="0">
                <a:solidFill>
                  <a:srgbClr val="FFFFFF"/>
                </a:solidFill>
              </a:rPr>
              <a:t>  </a:t>
            </a:r>
          </a:p>
        </p:txBody>
      </p:sp>
      <p:sp>
        <p:nvSpPr>
          <p:cNvPr id="11" name="TextBox 10">
            <a:extLst>
              <a:ext uri="{FF2B5EF4-FFF2-40B4-BE49-F238E27FC236}">
                <a16:creationId xmlns:a16="http://schemas.microsoft.com/office/drawing/2014/main" id="{0A8460E1-71D7-F1DC-D0CA-68314A70667E}"/>
              </a:ext>
            </a:extLst>
          </p:cNvPr>
          <p:cNvSpPr txBox="1"/>
          <p:nvPr/>
        </p:nvSpPr>
        <p:spPr>
          <a:xfrm>
            <a:off x="98192" y="1760956"/>
            <a:ext cx="3694421" cy="369332"/>
          </a:xfrm>
          <a:prstGeom prst="rect">
            <a:avLst/>
          </a:prstGeom>
          <a:noFill/>
        </p:spPr>
        <p:txBody>
          <a:bodyPr wrap="square" rtlCol="0">
            <a:spAutoFit/>
          </a:bodyPr>
          <a:lstStyle/>
          <a:p>
            <a:r>
              <a:rPr lang="en-US" dirty="0">
                <a:solidFill>
                  <a:srgbClr val="0D5689"/>
                </a:solidFill>
                <a:latin typeface="Arial Black" panose="020B0A04020102020204" pitchFamily="34" charset="0"/>
              </a:rPr>
              <a:t>LOCAL 1440</a:t>
            </a:r>
          </a:p>
        </p:txBody>
      </p:sp>
      <p:pic>
        <p:nvPicPr>
          <p:cNvPr id="13" name="Picture 12" descr="Icon&#10;&#10;Description automatically generated">
            <a:extLst>
              <a:ext uri="{FF2B5EF4-FFF2-40B4-BE49-F238E27FC236}">
                <a16:creationId xmlns:a16="http://schemas.microsoft.com/office/drawing/2014/main" id="{66CDD123-991C-1BAC-3A4F-D46C3056F4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5861504"/>
            <a:ext cx="878655" cy="878655"/>
          </a:xfrm>
          <a:prstGeom prst="rect">
            <a:avLst/>
          </a:prstGeom>
        </p:spPr>
      </p:pic>
      <p:sp>
        <p:nvSpPr>
          <p:cNvPr id="17" name="TextBox 16">
            <a:extLst>
              <a:ext uri="{FF2B5EF4-FFF2-40B4-BE49-F238E27FC236}">
                <a16:creationId xmlns:a16="http://schemas.microsoft.com/office/drawing/2014/main" id="{31A6A100-AACA-5641-B672-FDFBD1291879}"/>
              </a:ext>
            </a:extLst>
          </p:cNvPr>
          <p:cNvSpPr txBox="1"/>
          <p:nvPr/>
        </p:nvSpPr>
        <p:spPr>
          <a:xfrm>
            <a:off x="4698867" y="4208940"/>
            <a:ext cx="6300158" cy="707886"/>
          </a:xfrm>
          <a:prstGeom prst="rect">
            <a:avLst/>
          </a:prstGeom>
          <a:noFill/>
        </p:spPr>
        <p:txBody>
          <a:bodyPr wrap="square">
            <a:spAutoFit/>
          </a:bodyPr>
          <a:lstStyle/>
          <a:p>
            <a:pPr marL="4762" indent="0" eaLnBrk="1">
              <a:spcAft>
                <a:spcPct val="0"/>
              </a:spcAft>
              <a:buClrTx/>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 pos="9410700" algn="l"/>
              </a:tabLst>
              <a:defRPr/>
            </a:pPr>
            <a:r>
              <a:rPr lang="en-US" sz="2000" dirty="0">
                <a:solidFill>
                  <a:schemeClr val="tx1"/>
                </a:solidFill>
              </a:rPr>
              <a:t>Effective February 16</a:t>
            </a:r>
            <a:r>
              <a:rPr lang="en-US" sz="2000" baseline="30000" dirty="0">
                <a:solidFill>
                  <a:schemeClr val="tx1"/>
                </a:solidFill>
              </a:rPr>
              <a:t>th</a:t>
            </a:r>
            <a:r>
              <a:rPr lang="en-US" sz="2000" dirty="0">
                <a:solidFill>
                  <a:schemeClr val="tx1"/>
                </a:solidFill>
              </a:rPr>
              <a:t> 2018, the night/weekend differential shall be increased by five (5%) percent </a:t>
            </a:r>
          </a:p>
        </p:txBody>
      </p:sp>
      <p:sp>
        <p:nvSpPr>
          <p:cNvPr id="6" name="Rectangle 5">
            <a:extLst>
              <a:ext uri="{FF2B5EF4-FFF2-40B4-BE49-F238E27FC236}">
                <a16:creationId xmlns:a16="http://schemas.microsoft.com/office/drawing/2014/main" id="{333A167A-4063-AB63-29ED-49D34E4E5479}"/>
              </a:ext>
            </a:extLst>
          </p:cNvPr>
          <p:cNvSpPr/>
          <p:nvPr/>
        </p:nvSpPr>
        <p:spPr>
          <a:xfrm>
            <a:off x="0" y="2627216"/>
            <a:ext cx="9552103"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NIGHT/ WEEKEND DIFFERENTIAL</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743094142"/>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6468</TotalTime>
  <Words>2429</Words>
  <Application>Microsoft Office PowerPoint</Application>
  <PresentationFormat>Widescreen</PresentationFormat>
  <Paragraphs>268</Paragraphs>
  <Slides>38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38</vt:i4>
      </vt:variant>
    </vt:vector>
  </HeadingPairs>
  <TitlesOfParts>
    <vt:vector size="44" baseType="lpstr">
      <vt:lpstr>Arial</vt:lpstr>
      <vt:lpstr>Arial Black</vt:lpstr>
      <vt:lpstr>Calibri</vt:lpstr>
      <vt:lpstr>Calibri Light</vt:lpstr>
      <vt:lpstr>Wingdings</vt:lpstr>
      <vt:lpstr>Office Theme</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lpstr>Collective  Bargaining Agreement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Collective  Bargaining Agreement</dc:title>
  <dc:creator>Thomas Wilson</dc:creator>
  <cp:lastModifiedBy>Thomas Wilson</cp:lastModifiedBy>
  <cp:revision>7</cp:revision>
  <dcterms:created xsi:type="dcterms:W3CDTF">2022-06-29T22:24:15Z</dcterms:created>
  <dcterms:modified xsi:type="dcterms:W3CDTF">2022-07-07T16:38:16Z</dcterms:modified>
</cp:coreProperties>
</file>